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60"/>
  </p:notesMasterIdLst>
  <p:sldIdLst>
    <p:sldId id="313" r:id="rId5"/>
    <p:sldId id="314" r:id="rId6"/>
    <p:sldId id="256" r:id="rId7"/>
    <p:sldId id="257" r:id="rId8"/>
    <p:sldId id="258" r:id="rId9"/>
    <p:sldId id="259" r:id="rId10"/>
    <p:sldId id="311" r:id="rId11"/>
    <p:sldId id="260" r:id="rId12"/>
    <p:sldId id="261" r:id="rId13"/>
    <p:sldId id="262" r:id="rId14"/>
    <p:sldId id="263" r:id="rId15"/>
    <p:sldId id="264" r:id="rId16"/>
    <p:sldId id="318" r:id="rId17"/>
    <p:sldId id="319" r:id="rId18"/>
    <p:sldId id="305" r:id="rId19"/>
    <p:sldId id="265" r:id="rId20"/>
    <p:sldId id="266" r:id="rId21"/>
    <p:sldId id="267" r:id="rId22"/>
    <p:sldId id="268" r:id="rId23"/>
    <p:sldId id="269" r:id="rId24"/>
    <p:sldId id="270" r:id="rId25"/>
    <p:sldId id="271" r:id="rId26"/>
    <p:sldId id="273" r:id="rId27"/>
    <p:sldId id="272" r:id="rId28"/>
    <p:sldId id="274" r:id="rId29"/>
    <p:sldId id="275" r:id="rId30"/>
    <p:sldId id="276" r:id="rId31"/>
    <p:sldId id="277" r:id="rId32"/>
    <p:sldId id="278" r:id="rId33"/>
    <p:sldId id="279" r:id="rId34"/>
    <p:sldId id="320" r:id="rId35"/>
    <p:sldId id="307" r:id="rId36"/>
    <p:sldId id="316" r:id="rId37"/>
    <p:sldId id="317" r:id="rId38"/>
    <p:sldId id="323" r:id="rId39"/>
    <p:sldId id="315" r:id="rId40"/>
    <p:sldId id="312" r:id="rId41"/>
    <p:sldId id="310" r:id="rId42"/>
    <p:sldId id="321" r:id="rId43"/>
    <p:sldId id="280" r:id="rId44"/>
    <p:sldId id="281" r:id="rId45"/>
    <p:sldId id="283" r:id="rId46"/>
    <p:sldId id="284" r:id="rId47"/>
    <p:sldId id="300" r:id="rId48"/>
    <p:sldId id="290" r:id="rId49"/>
    <p:sldId id="288" r:id="rId50"/>
    <p:sldId id="322" r:id="rId51"/>
    <p:sldId id="325" r:id="rId52"/>
    <p:sldId id="293" r:id="rId53"/>
    <p:sldId id="294" r:id="rId54"/>
    <p:sldId id="295" r:id="rId55"/>
    <p:sldId id="296" r:id="rId56"/>
    <p:sldId id="297" r:id="rId57"/>
    <p:sldId id="298" r:id="rId58"/>
    <p:sldId id="306" r:id="rId59"/>
  </p:sldIdLst>
  <p:sldSz cx="9144000" cy="6858000" type="screen4x3"/>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A54"/>
    <a:srgbClr val="FFFFFF"/>
    <a:srgbClr val="F7EC15"/>
    <a:srgbClr val="D2FCD3"/>
    <a:srgbClr val="E7E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76" autoAdjust="0"/>
  </p:normalViewPr>
  <p:slideViewPr>
    <p:cSldViewPr>
      <p:cViewPr>
        <p:scale>
          <a:sx n="94" d="100"/>
          <a:sy n="94" d="100"/>
        </p:scale>
        <p:origin x="-1314" y="174"/>
      </p:cViewPr>
      <p:guideLst>
        <p:guide orient="horz" pos="2160"/>
        <p:guide pos="2880"/>
      </p:guideLst>
    </p:cSldViewPr>
  </p:slideViewPr>
  <p:outlineViewPr>
    <p:cViewPr>
      <p:scale>
        <a:sx n="33" d="100"/>
        <a:sy n="33" d="100"/>
      </p:scale>
      <p:origin x="0" y="4530"/>
    </p:cViewPr>
  </p:outlineViewPr>
  <p:notesTextViewPr>
    <p:cViewPr>
      <p:scale>
        <a:sx n="1" d="1"/>
        <a:sy n="1" d="1"/>
      </p:scale>
      <p:origin x="0" y="0"/>
    </p:cViewPr>
  </p:notesTextViewPr>
  <p:sorterViewPr>
    <p:cViewPr>
      <p:scale>
        <a:sx n="100" d="100"/>
        <a:sy n="100" d="100"/>
      </p:scale>
      <p:origin x="0" y="62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Yaz&#305;%20&#304;&#351;leri%20Belgeler\Brifing\Brifing%20Tablolar&#305;_SUNU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Yaz&#305;%20&#304;&#351;leri%20Belgeler\Brifing\2016\Brifing%20Tablolar&#30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Yaz&#305;%20&#304;&#351;leri%20Belgeler\Brifing\2016\Brifing%20Tablolar&#3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Sayfa1!$B$1</c:f>
              <c:strCache>
                <c:ptCount val="1"/>
                <c:pt idx="0">
                  <c:v>OKUL SAYISI</c:v>
                </c:pt>
              </c:strCache>
            </c:strRef>
          </c:tx>
          <c:explosion val="25"/>
          <c:dLbls>
            <c:dLbl>
              <c:idx val="1"/>
              <c:layout>
                <c:manualLayout>
                  <c:x val="6.2285955780951113E-2"/>
                  <c:y val="-2.9213005910116271E-2"/>
                </c:manualLayout>
              </c:layout>
              <c:tx>
                <c:rich>
                  <a:bodyPr/>
                  <a:lstStyle/>
                  <a:p>
                    <a:r>
                      <a:rPr lang="en-US"/>
                      <a:t>OKUL  ÖNCESİ; 8</a:t>
                    </a:r>
                  </a:p>
                </c:rich>
              </c:tx>
              <c:showLegendKey val="0"/>
              <c:showVal val="1"/>
              <c:showCatName val="1"/>
              <c:showSerName val="1"/>
              <c:showPercent val="0"/>
              <c:showBubbleSize val="0"/>
            </c:dLbl>
            <c:dLbl>
              <c:idx val="2"/>
              <c:layout/>
              <c:tx>
                <c:rich>
                  <a:bodyPr/>
                  <a:lstStyle/>
                  <a:p>
                    <a:r>
                      <a:rPr lang="en-US"/>
                      <a:t> İLKOKUL; 16</a:t>
                    </a:r>
                  </a:p>
                </c:rich>
              </c:tx>
              <c:showLegendKey val="0"/>
              <c:showVal val="1"/>
              <c:showCatName val="1"/>
              <c:showSerName val="1"/>
              <c:showPercent val="0"/>
              <c:showBubbleSize val="0"/>
            </c:dLbl>
            <c:dLbl>
              <c:idx val="3"/>
              <c:layout/>
              <c:tx>
                <c:rich>
                  <a:bodyPr/>
                  <a:lstStyle/>
                  <a:p>
                    <a:r>
                      <a:rPr lang="en-US"/>
                      <a:t>ORTAOKUL; 17</a:t>
                    </a:r>
                  </a:p>
                </c:rich>
              </c:tx>
              <c:showLegendKey val="0"/>
              <c:showVal val="1"/>
              <c:showCatName val="1"/>
              <c:showSerName val="1"/>
              <c:showPercent val="0"/>
              <c:showBubbleSize val="0"/>
            </c:dLbl>
            <c:dLbl>
              <c:idx val="4"/>
              <c:layout/>
              <c:tx>
                <c:rich>
                  <a:bodyPr/>
                  <a:lstStyle/>
                  <a:p>
                    <a:r>
                      <a:rPr lang="en-US"/>
                      <a:t>İHL ORTAOKULU; 3</a:t>
                    </a:r>
                  </a:p>
                </c:rich>
              </c:tx>
              <c:showLegendKey val="0"/>
              <c:showVal val="1"/>
              <c:showCatName val="1"/>
              <c:showSerName val="1"/>
              <c:showPercent val="0"/>
              <c:showBubbleSize val="0"/>
            </c:dLbl>
            <c:showLegendKey val="0"/>
            <c:showVal val="1"/>
            <c:showCatName val="1"/>
            <c:showSerName val="1"/>
            <c:showPercent val="0"/>
            <c:showBubbleSize val="0"/>
            <c:showLeaderLines val="1"/>
          </c:dLbls>
          <c:cat>
            <c:strRef>
              <c:f>(Sayfa1!$A$2:$A$3,Sayfa1!$A$6:$A$9)</c:f>
              <c:strCache>
                <c:ptCount val="6"/>
                <c:pt idx="1">
                  <c:v>OKUL  ÖNCESİ</c:v>
                </c:pt>
                <c:pt idx="2">
                  <c:v>İLKOKUL</c:v>
                </c:pt>
                <c:pt idx="3">
                  <c:v>ORTAOKUL</c:v>
                </c:pt>
                <c:pt idx="4">
                  <c:v>İHL ORTAOKULU</c:v>
                </c:pt>
                <c:pt idx="5">
                  <c:v>LİSE</c:v>
                </c:pt>
              </c:strCache>
            </c:strRef>
          </c:cat>
          <c:val>
            <c:numRef>
              <c:f>(Sayfa1!$B$2:$B$3,Sayfa1!$B$6:$B$9)</c:f>
              <c:numCache>
                <c:formatCode>General</c:formatCode>
                <c:ptCount val="6"/>
                <c:pt idx="1">
                  <c:v>8</c:v>
                </c:pt>
                <c:pt idx="2">
                  <c:v>16</c:v>
                </c:pt>
                <c:pt idx="3">
                  <c:v>17</c:v>
                </c:pt>
                <c:pt idx="4">
                  <c:v>3</c:v>
                </c:pt>
                <c:pt idx="5">
                  <c:v>13</c:v>
                </c:pt>
              </c:numCache>
            </c:numRef>
          </c:val>
        </c:ser>
        <c:ser>
          <c:idx val="1"/>
          <c:order val="1"/>
          <c:tx>
            <c:strRef>
              <c:f>Sayfa1!$C$1</c:f>
              <c:strCache>
                <c:ptCount val="1"/>
                <c:pt idx="0">
                  <c:v>ÖĞRENCİ SAYISI</c:v>
                </c:pt>
              </c:strCache>
            </c:strRef>
          </c:tx>
          <c:explosion val="25"/>
          <c:cat>
            <c:strRef>
              <c:f>(Sayfa1!$A$2:$A$3,Sayfa1!$A$6:$A$9)</c:f>
              <c:strCache>
                <c:ptCount val="6"/>
                <c:pt idx="1">
                  <c:v>OKUL  ÖNCESİ</c:v>
                </c:pt>
                <c:pt idx="2">
                  <c:v>İLKOKUL</c:v>
                </c:pt>
                <c:pt idx="3">
                  <c:v>ORTAOKUL</c:v>
                </c:pt>
                <c:pt idx="4">
                  <c:v>İHL ORTAOKULU</c:v>
                </c:pt>
                <c:pt idx="5">
                  <c:v>LİSE</c:v>
                </c:pt>
              </c:strCache>
            </c:strRef>
          </c:cat>
          <c:val>
            <c:numRef>
              <c:f>(Sayfa1!$C$2:$C$3,Sayfa1!$C$6:$C$9)</c:f>
              <c:numCache>
                <c:formatCode>#,##0</c:formatCode>
                <c:ptCount val="6"/>
                <c:pt idx="1">
                  <c:v>1250</c:v>
                </c:pt>
                <c:pt idx="2">
                  <c:v>5864</c:v>
                </c:pt>
                <c:pt idx="3">
                  <c:v>4360</c:v>
                </c:pt>
                <c:pt idx="4">
                  <c:v>1029</c:v>
                </c:pt>
                <c:pt idx="5">
                  <c:v>6000</c:v>
                </c:pt>
              </c:numCache>
            </c:numRef>
          </c:val>
        </c:ser>
        <c:ser>
          <c:idx val="2"/>
          <c:order val="2"/>
          <c:tx>
            <c:strRef>
              <c:f>Sayfa1!$D$1</c:f>
              <c:strCache>
                <c:ptCount val="1"/>
              </c:strCache>
            </c:strRef>
          </c:tx>
          <c:explosion val="25"/>
          <c:cat>
            <c:strRef>
              <c:f>(Sayfa1!$A$2:$A$3,Sayfa1!$A$6:$A$9)</c:f>
              <c:strCache>
                <c:ptCount val="6"/>
                <c:pt idx="1">
                  <c:v>OKUL  ÖNCESİ</c:v>
                </c:pt>
                <c:pt idx="2">
                  <c:v>İLKOKUL</c:v>
                </c:pt>
                <c:pt idx="3">
                  <c:v>ORTAOKUL</c:v>
                </c:pt>
                <c:pt idx="4">
                  <c:v>İHL ORTAOKULU</c:v>
                </c:pt>
                <c:pt idx="5">
                  <c:v>LİSE</c:v>
                </c:pt>
              </c:strCache>
            </c:strRef>
          </c:cat>
          <c:val>
            <c:numRef>
              <c:f>(Sayfa1!$D$2:$D$3,Sayfa1!$D$6:$D$9)</c:f>
              <c:numCache>
                <c:formatCode>General</c:formatCode>
                <c:ptCount val="6"/>
              </c:numCache>
            </c:numRef>
          </c:val>
        </c:ser>
        <c:ser>
          <c:idx val="3"/>
          <c:order val="3"/>
          <c:tx>
            <c:strRef>
              <c:f>Sayfa1!$E$1</c:f>
              <c:strCache>
                <c:ptCount val="1"/>
                <c:pt idx="0">
                  <c:v>DERSLİK BAŞINA 
DÜŞEN ÖĞRENCİ SAYISI</c:v>
                </c:pt>
              </c:strCache>
            </c:strRef>
          </c:tx>
          <c:explosion val="25"/>
          <c:cat>
            <c:strRef>
              <c:f>(Sayfa1!$A$2:$A$3,Sayfa1!$A$6:$A$9)</c:f>
              <c:strCache>
                <c:ptCount val="6"/>
                <c:pt idx="1">
                  <c:v>OKUL  ÖNCESİ</c:v>
                </c:pt>
                <c:pt idx="2">
                  <c:v>İLKOKUL</c:v>
                </c:pt>
                <c:pt idx="3">
                  <c:v>ORTAOKUL</c:v>
                </c:pt>
                <c:pt idx="4">
                  <c:v>İHL ORTAOKULU</c:v>
                </c:pt>
                <c:pt idx="5">
                  <c:v>LİSE</c:v>
                </c:pt>
              </c:strCache>
            </c:strRef>
          </c:cat>
          <c:val>
            <c:numRef>
              <c:f>(Sayfa1!$E$2:$E$3,Sayfa1!$E$6:$E$9)</c:f>
              <c:numCache>
                <c:formatCode>General</c:formatCode>
                <c:ptCount val="6"/>
                <c:pt idx="1">
                  <c:v>21</c:v>
                </c:pt>
                <c:pt idx="2">
                  <c:v>26</c:v>
                </c:pt>
                <c:pt idx="3">
                  <c:v>30</c:v>
                </c:pt>
                <c:pt idx="4">
                  <c:v>23</c:v>
                </c:pt>
                <c:pt idx="5">
                  <c:v>24</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tx>
            <c:strRef>
              <c:f>'Tablo 10'!$A$2</c:f>
              <c:strCache>
                <c:ptCount val="1"/>
                <c:pt idx="0">
                  <c:v>ÖĞRENCİ SAYISI</c:v>
                </c:pt>
              </c:strCache>
            </c:strRef>
          </c:tx>
          <c:dLbls>
            <c:showLegendKey val="0"/>
            <c:showVal val="1"/>
            <c:showCatName val="1"/>
            <c:showSerName val="0"/>
            <c:showPercent val="0"/>
            <c:showBubbleSize val="0"/>
            <c:showLeaderLines val="1"/>
          </c:dLbls>
          <c:cat>
            <c:strRef>
              <c:f>'Tablo 10'!$B$1:$I$1</c:f>
              <c:strCache>
                <c:ptCount val="8"/>
                <c:pt idx="0">
                  <c:v>HUKUK</c:v>
                </c:pt>
                <c:pt idx="1">
                  <c:v>DIŞ TİCARET</c:v>
                </c:pt>
                <c:pt idx="2">
                  <c:v>BAHÇE TARIMI</c:v>
                </c:pt>
                <c:pt idx="3">
                  <c:v>DENİZ VE LİMAN İŞL.</c:v>
                </c:pt>
                <c:pt idx="4">
                  <c:v>GIDA TEKNOLOJİLERİ</c:v>
                </c:pt>
                <c:pt idx="5">
                  <c:v>HARİTA VE KADASTRO</c:v>
                </c:pt>
                <c:pt idx="6">
                  <c:v>BİLGİSAYAR PROGRAMCILIĞI</c:v>
                </c:pt>
                <c:pt idx="7">
                  <c:v>MAKİNE</c:v>
                </c:pt>
              </c:strCache>
            </c:strRef>
          </c:cat>
          <c:val>
            <c:numRef>
              <c:f>'Tablo 10'!$B$2:$I$2</c:f>
              <c:numCache>
                <c:formatCode>General</c:formatCode>
                <c:ptCount val="8"/>
                <c:pt idx="0" formatCode="#,##0">
                  <c:v>898</c:v>
                </c:pt>
                <c:pt idx="1">
                  <c:v>124</c:v>
                </c:pt>
                <c:pt idx="2">
                  <c:v>119</c:v>
                </c:pt>
                <c:pt idx="3">
                  <c:v>133</c:v>
                </c:pt>
                <c:pt idx="4">
                  <c:v>311</c:v>
                </c:pt>
                <c:pt idx="5">
                  <c:v>138</c:v>
                </c:pt>
                <c:pt idx="6">
                  <c:v>136</c:v>
                </c:pt>
                <c:pt idx="7">
                  <c:v>171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30"/>
      <c:rAngAx val="0"/>
      <c:perspective val="30"/>
    </c:view3D>
    <c:floor>
      <c:thickness val="0"/>
    </c:floor>
    <c:sideWall>
      <c:thickness val="0"/>
    </c:sideWall>
    <c:backWall>
      <c:thickness val="0"/>
    </c:backWall>
    <c:plotArea>
      <c:layout/>
      <c:pie3DChart>
        <c:varyColors val="1"/>
        <c:ser>
          <c:idx val="0"/>
          <c:order val="0"/>
          <c:dLbls>
            <c:txPr>
              <a:bodyPr/>
              <a:lstStyle/>
              <a:p>
                <a:pPr>
                  <a:defRPr sz="900"/>
                </a:pPr>
                <a:endParaRPr lang="tr-TR"/>
              </a:p>
            </c:txPr>
            <c:showLegendKey val="0"/>
            <c:showVal val="1"/>
            <c:showCatName val="1"/>
            <c:showSerName val="0"/>
            <c:showPercent val="0"/>
            <c:showBubbleSize val="0"/>
            <c:showLeaderLines val="1"/>
          </c:dLbls>
          <c:cat>
            <c:strRef>
              <c:f>'Tablo 11'!$B$2:$F$2</c:f>
              <c:strCache>
                <c:ptCount val="5"/>
                <c:pt idx="0">
                  <c:v>TARLA</c:v>
                </c:pt>
                <c:pt idx="1">
                  <c:v>SEBZELİK</c:v>
                </c:pt>
                <c:pt idx="2">
                  <c:v>MEYVELİK ZEYTİNLİK</c:v>
                </c:pt>
                <c:pt idx="3">
                  <c:v>NADAS</c:v>
                </c:pt>
                <c:pt idx="4">
                  <c:v>KULLANILMAYAN TARIM ARAZİSİ</c:v>
                </c:pt>
              </c:strCache>
            </c:strRef>
          </c:cat>
          <c:val>
            <c:numRef>
              <c:f>'Tablo 11'!$B$4:$F$4</c:f>
              <c:numCache>
                <c:formatCode>"%"\ ##.##</c:formatCode>
                <c:ptCount val="5"/>
                <c:pt idx="0">
                  <c:v>11.101522234208325</c:v>
                </c:pt>
                <c:pt idx="1">
                  <c:v>1.166646689839786</c:v>
                </c:pt>
                <c:pt idx="2" formatCode="#,##0">
                  <c:v>61.626113708098629</c:v>
                </c:pt>
                <c:pt idx="3" formatCode="#,##0">
                  <c:v>4.4867953174317794</c:v>
                </c:pt>
                <c:pt idx="4" formatCode="#,##0">
                  <c:v>21.61892205042151</c:v>
                </c:pt>
              </c:numCache>
            </c:numRef>
          </c:val>
        </c:ser>
        <c:dLbls>
          <c:showLegendKey val="0"/>
          <c:showVal val="1"/>
          <c:showCatName val="1"/>
          <c:showSerName val="0"/>
          <c:showPercent val="0"/>
          <c:showBubbleSize val="0"/>
          <c:showLeaderLines val="1"/>
        </c:dLbls>
      </c:pie3D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'Tablo 16'!$B$2</c:f>
              <c:strCache>
                <c:ptCount val="1"/>
                <c:pt idx="0">
                  <c:v>SOFRALIK</c:v>
                </c:pt>
              </c:strCache>
            </c:strRef>
          </c:tx>
          <c:spPr>
            <a:solidFill>
              <a:schemeClr val="accent3">
                <a:lumMod val="50000"/>
              </a:schemeClr>
            </a:solidFill>
          </c:spPr>
          <c:invertIfNegative val="0"/>
          <c:cat>
            <c:numRef>
              <c:f>'Tablo 16'!$A$3:$A$7</c:f>
              <c:numCache>
                <c:formatCode>General</c:formatCode>
                <c:ptCount val="5"/>
                <c:pt idx="0">
                  <c:v>2011</c:v>
                </c:pt>
                <c:pt idx="1">
                  <c:v>2012</c:v>
                </c:pt>
                <c:pt idx="2">
                  <c:v>2013</c:v>
                </c:pt>
                <c:pt idx="3">
                  <c:v>2014</c:v>
                </c:pt>
                <c:pt idx="4">
                  <c:v>2015</c:v>
                </c:pt>
              </c:numCache>
            </c:numRef>
          </c:cat>
          <c:val>
            <c:numRef>
              <c:f>'Tablo 16'!$B$3:$B$7</c:f>
              <c:numCache>
                <c:formatCode>#,###\ "Ton"</c:formatCode>
                <c:ptCount val="5"/>
                <c:pt idx="0">
                  <c:v>40140</c:v>
                </c:pt>
                <c:pt idx="1">
                  <c:v>17130</c:v>
                </c:pt>
                <c:pt idx="2">
                  <c:v>36515</c:v>
                </c:pt>
                <c:pt idx="3">
                  <c:v>17520</c:v>
                </c:pt>
                <c:pt idx="4">
                  <c:v>20286</c:v>
                </c:pt>
              </c:numCache>
            </c:numRef>
          </c:val>
        </c:ser>
        <c:ser>
          <c:idx val="1"/>
          <c:order val="1"/>
          <c:tx>
            <c:strRef>
              <c:f>'Tablo 16'!$C$2</c:f>
              <c:strCache>
                <c:ptCount val="1"/>
                <c:pt idx="0">
                  <c:v>YAĞLIK</c:v>
                </c:pt>
              </c:strCache>
            </c:strRef>
          </c:tx>
          <c:invertIfNegative val="0"/>
          <c:cat>
            <c:numRef>
              <c:f>'Tablo 16'!$A$3:$A$7</c:f>
              <c:numCache>
                <c:formatCode>General</c:formatCode>
                <c:ptCount val="5"/>
                <c:pt idx="0">
                  <c:v>2011</c:v>
                </c:pt>
                <c:pt idx="1">
                  <c:v>2012</c:v>
                </c:pt>
                <c:pt idx="2">
                  <c:v>2013</c:v>
                </c:pt>
                <c:pt idx="3">
                  <c:v>2014</c:v>
                </c:pt>
                <c:pt idx="4">
                  <c:v>2015</c:v>
                </c:pt>
              </c:numCache>
            </c:numRef>
          </c:cat>
          <c:val>
            <c:numRef>
              <c:f>'Tablo 16'!$C$3:$C$7</c:f>
              <c:numCache>
                <c:formatCode>#,###\ "Ton"</c:formatCode>
                <c:ptCount val="5"/>
                <c:pt idx="0">
                  <c:v>4460</c:v>
                </c:pt>
                <c:pt idx="1">
                  <c:v>901</c:v>
                </c:pt>
                <c:pt idx="2">
                  <c:v>4057</c:v>
                </c:pt>
                <c:pt idx="3">
                  <c:v>842</c:v>
                </c:pt>
                <c:pt idx="4">
                  <c:v>2254</c:v>
                </c:pt>
              </c:numCache>
            </c:numRef>
          </c:val>
        </c:ser>
        <c:dLbls>
          <c:showLegendKey val="0"/>
          <c:showVal val="0"/>
          <c:showCatName val="0"/>
          <c:showSerName val="0"/>
          <c:showPercent val="0"/>
          <c:showBubbleSize val="0"/>
        </c:dLbls>
        <c:gapWidth val="150"/>
        <c:shape val="box"/>
        <c:axId val="106833408"/>
        <c:axId val="106834944"/>
        <c:axId val="0"/>
      </c:bar3DChart>
      <c:catAx>
        <c:axId val="106833408"/>
        <c:scaling>
          <c:orientation val="minMax"/>
        </c:scaling>
        <c:delete val="0"/>
        <c:axPos val="b"/>
        <c:numFmt formatCode="General" sourceLinked="1"/>
        <c:majorTickMark val="out"/>
        <c:minorTickMark val="none"/>
        <c:tickLblPos val="nextTo"/>
        <c:crossAx val="106834944"/>
        <c:crosses val="autoZero"/>
        <c:auto val="1"/>
        <c:lblAlgn val="ctr"/>
        <c:lblOffset val="100"/>
        <c:noMultiLvlLbl val="0"/>
      </c:catAx>
      <c:valAx>
        <c:axId val="106834944"/>
        <c:scaling>
          <c:orientation val="minMax"/>
        </c:scaling>
        <c:delete val="0"/>
        <c:axPos val="l"/>
        <c:majorGridlines/>
        <c:numFmt formatCode="#,###\ &quot;Ton&quot;" sourceLinked="1"/>
        <c:majorTickMark val="out"/>
        <c:minorTickMark val="none"/>
        <c:tickLblPos val="nextTo"/>
        <c:crossAx val="10683340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C9867886-E85D-4127-AF51-FF870B2A8487}" type="datetimeFigureOut">
              <a:rPr lang="tr-TR" smtClean="0"/>
              <a:pPr/>
              <a:t>12.12.2016</a:t>
            </a:fld>
            <a:endParaRPr lang="tr-TR"/>
          </a:p>
        </p:txBody>
      </p:sp>
      <p:sp>
        <p:nvSpPr>
          <p:cNvPr id="4" name="Slayt Görüntüsü Yer Tutucusu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5AEA9751-8B8A-4E6A-B287-5CDECD0764D3}" type="slidenum">
              <a:rPr lang="tr-TR" smtClean="0"/>
              <a:pPr/>
              <a:t>‹#›</a:t>
            </a:fld>
            <a:endParaRPr lang="tr-TR"/>
          </a:p>
        </p:txBody>
      </p:sp>
    </p:spTree>
    <p:extLst>
      <p:ext uri="{BB962C8B-B14F-4D97-AF65-F5344CB8AC3E}">
        <p14:creationId xmlns:p14="http://schemas.microsoft.com/office/powerpoint/2010/main" val="320700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418094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197361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289993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5610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77891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89378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9865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1535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35947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49087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8781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1022359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985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562914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368769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06197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101210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734308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67891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342296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1763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9355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3870886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958614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95388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61515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66541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25762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035460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7236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06522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2210274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113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3982008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93308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584864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25698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035542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273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8342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147022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39037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347232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BAFEF4-5E65-4B01-B716-36941BF0E9F9}" type="datetimeFigureOut">
              <a:rPr lang="tr-TR" smtClean="0"/>
              <a:pPr/>
              <a:t>12.12.2016</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366305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AFEF4-5E65-4B01-B716-36941BF0E9F9}" type="datetimeFigureOut">
              <a:rPr lang="tr-TR" smtClean="0"/>
              <a:pPr/>
              <a:t>12.12.2016</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BF265-2346-4568-9999-34C79FA689CE}" type="slidenum">
              <a:rPr lang="tr-TR" smtClean="0"/>
              <a:pPr/>
              <a:t>‹#›</a:t>
            </a:fld>
            <a:endParaRPr lang="tr-TR" dirty="0"/>
          </a:p>
        </p:txBody>
      </p:sp>
    </p:spTree>
    <p:extLst>
      <p:ext uri="{BB962C8B-B14F-4D97-AF65-F5344CB8AC3E}">
        <p14:creationId xmlns:p14="http://schemas.microsoft.com/office/powerpoint/2010/main" val="355745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603399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61010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AFEF4-5E65-4B01-B716-36941BF0E9F9}" type="datetimeFigureOut">
              <a:rPr lang="tr-TR" smtClean="0">
                <a:solidFill>
                  <a:prstClr val="black">
                    <a:tint val="75000"/>
                  </a:prstClr>
                </a:solidFill>
              </a:rPr>
              <a:pPr/>
              <a:t>12.12.2016</a:t>
            </a:fld>
            <a:endParaRPr lang="tr-TR" dirty="0">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BF265-2346-4568-9999-34C79FA689CE}"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278934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3.x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2.bin"/><Relationship Id="rId7"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emf"/><Relationship Id="rId4" Type="http://schemas.openxmlformats.org/officeDocument/2006/relationships/package" Target="../embeddings/Microsoft_Excel_Worksheet2.xlsx"/></Relationships>
</file>

<file path=ppt/slides/_rels/slide1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4.bin"/><Relationship Id="rId7"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hart" Target="../charts/chart4.xml"/><Relationship Id="rId5" Type="http://schemas.openxmlformats.org/officeDocument/2006/relationships/image" Target="../media/image15.emf"/><Relationship Id="rId4" Type="http://schemas.openxmlformats.org/officeDocument/2006/relationships/package" Target="../embeddings/Microsoft_Excel_Worksheet6.xlsx"/></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gi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package" Target="../embeddings/Microsoft_Excel_Worksheet7.xlsx"/><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package" Target="../embeddings/Microsoft_Excel_Worksheet8.xlsx"/></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package" Target="../embeddings/Microsoft_Excel_Worksheet9.xlsx"/></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473678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1472" y="142852"/>
            <a:ext cx="8572528" cy="6480720"/>
          </a:xfrm>
        </p:spPr>
        <p:txBody>
          <a:bodyPr>
            <a:normAutofit/>
          </a:bodyPr>
          <a:lstStyle/>
          <a:p>
            <a:pPr marL="0" indent="0" algn="ctr">
              <a:buNone/>
            </a:pPr>
            <a:endParaRPr lang="tr-TR" sz="3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ookman Old Style" pitchFamily="18" charset="0"/>
            </a:endParaRPr>
          </a:p>
          <a:p>
            <a:pPr marL="0" indent="0">
              <a:buNone/>
            </a:pPr>
            <a:r>
              <a:rPr lang="tr-TR" sz="2000" b="1" dirty="0" smtClean="0"/>
              <a:t>HASTANE SAYISI				: 1</a:t>
            </a:r>
          </a:p>
          <a:p>
            <a:pPr marL="0" indent="0">
              <a:buNone/>
            </a:pPr>
            <a:r>
              <a:rPr lang="tr-TR" sz="2000" b="1" dirty="0" smtClean="0"/>
              <a:t>SAĞLIK EVİ SAYISI			: 4</a:t>
            </a:r>
          </a:p>
          <a:p>
            <a:pPr marL="0" indent="0">
              <a:buNone/>
            </a:pPr>
            <a:r>
              <a:rPr lang="tr-TR" sz="2000" b="1" dirty="0" smtClean="0"/>
              <a:t>AİLE SAĞLIK MERKEZİ SAYISI		: 8 ASM</a:t>
            </a:r>
          </a:p>
          <a:p>
            <a:pPr marL="0" indent="0">
              <a:buNone/>
            </a:pPr>
            <a:r>
              <a:rPr lang="tr-TR" sz="2000" b="1" dirty="0" smtClean="0"/>
              <a:t>DOKTOR SAYISI				: 80</a:t>
            </a:r>
          </a:p>
          <a:p>
            <a:pPr marL="0" indent="0">
              <a:buNone/>
            </a:pPr>
            <a:r>
              <a:rPr lang="tr-TR" sz="1500" b="1" dirty="0" smtClean="0">
                <a:latin typeface="Times New Roman" pitchFamily="18" charset="0"/>
                <a:cs typeface="Times New Roman" pitchFamily="18" charset="0"/>
              </a:rPr>
              <a:t>PRATİSYEN  DOKTOR</a:t>
            </a:r>
            <a:r>
              <a:rPr lang="tr-TR" sz="1500" dirty="0" smtClean="0">
                <a:latin typeface="Times New Roman" pitchFamily="18" charset="0"/>
                <a:cs typeface="Times New Roman" pitchFamily="18" charset="0"/>
              </a:rPr>
              <a:t>			</a:t>
            </a:r>
            <a:r>
              <a:rPr lang="tr-TR" sz="1500" b="1" dirty="0" smtClean="0">
                <a:latin typeface="Times New Roman" pitchFamily="18" charset="0"/>
                <a:cs typeface="Times New Roman" pitchFamily="18" charset="0"/>
              </a:rPr>
              <a:t>: 35</a:t>
            </a:r>
          </a:p>
          <a:p>
            <a:pPr marL="0" indent="0">
              <a:buNone/>
            </a:pPr>
            <a:r>
              <a:rPr lang="tr-TR" sz="1500" b="1" dirty="0" smtClean="0">
                <a:latin typeface="Times New Roman" pitchFamily="18" charset="0"/>
                <a:cs typeface="Times New Roman" pitchFamily="18" charset="0"/>
              </a:rPr>
              <a:t>UZMAN  DOKTOR				: 45</a:t>
            </a:r>
          </a:p>
          <a:p>
            <a:pPr marL="0" indent="0">
              <a:buNone/>
            </a:pPr>
            <a:r>
              <a:rPr lang="tr-TR" sz="2000" b="1" dirty="0" smtClean="0"/>
              <a:t>SAĞLIK PERSONELİ SAYISI			: 298</a:t>
            </a:r>
          </a:p>
          <a:p>
            <a:pPr marL="0" indent="0">
              <a:buNone/>
            </a:pPr>
            <a:r>
              <a:rPr lang="tr-TR" sz="2000" b="1" dirty="0" smtClean="0"/>
              <a:t>YATAK SAYISI				: 128	</a:t>
            </a:r>
            <a:endParaRPr lang="tr-TR" sz="2000" b="1" dirty="0"/>
          </a:p>
          <a:p>
            <a:pPr marL="0" indent="0">
              <a:buNone/>
            </a:pPr>
            <a:r>
              <a:rPr lang="tr-TR" sz="2000" b="1" dirty="0" smtClean="0"/>
              <a:t>YATAK BAŞINA DÜŞEN HASTA SAYISI	: 6.046</a:t>
            </a:r>
          </a:p>
          <a:p>
            <a:pPr marL="0" indent="0">
              <a:buNone/>
            </a:pPr>
            <a:r>
              <a:rPr lang="tr-TR" sz="2000" b="1" dirty="0" smtClean="0"/>
              <a:t>YATAK KULLANIM ORANI			: %77,30</a:t>
            </a:r>
            <a:endParaRPr lang="tr-TR" sz="2000" b="1" dirty="0"/>
          </a:p>
          <a:p>
            <a:pPr marL="0" indent="0">
              <a:buNone/>
            </a:pPr>
            <a:endParaRPr lang="tr-TR" sz="2000" b="1" dirty="0" smtClean="0">
              <a:cs typeface="Times New Roman" pitchFamily="18" charset="0"/>
            </a:endParaRPr>
          </a:p>
        </p:txBody>
      </p:sp>
    </p:spTree>
    <p:extLst>
      <p:ext uri="{BB962C8B-B14F-4D97-AF65-F5344CB8AC3E}">
        <p14:creationId xmlns:p14="http://schemas.microsoft.com/office/powerpoint/2010/main" val="1994052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ircle(in)">
                                      <p:cBhvr>
                                        <p:cTn id="28" dur="2000"/>
                                        <p:tgtEl>
                                          <p:spTgt spid="3">
                                            <p:txEl>
                                              <p:pRg st="8" end="8"/>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circle(in)">
                                      <p:cBhvr>
                                        <p:cTn id="31" dur="2000"/>
                                        <p:tgtEl>
                                          <p:spTgt spid="3">
                                            <p:txEl>
                                              <p:pRg st="9" end="9"/>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circle(in)">
                                      <p:cBhvr>
                                        <p:cTn id="3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9000" b="1" dirty="0" smtClean="0">
                <a:ln w="12700">
                  <a:solidFill>
                    <a:schemeClr val="bg1"/>
                  </a:solidFill>
                  <a:prstDash val="solid"/>
                </a:ln>
                <a:solidFill>
                  <a:srgbClr val="002060"/>
                </a:solidFill>
                <a:effectLst>
                  <a:outerShdw blurRad="41275" dist="20320" dir="1800000" algn="tl" rotWithShape="0">
                    <a:srgbClr val="000000">
                      <a:alpha val="40000"/>
                    </a:srgbClr>
                  </a:outerShdw>
                </a:effectLst>
              </a:rPr>
              <a:t>TARIM</a:t>
            </a:r>
            <a:endParaRPr lang="tr-TR" sz="9000" b="1" dirty="0">
              <a:ln w="12700">
                <a:solidFill>
                  <a:schemeClr val="bg1"/>
                </a:solidFill>
                <a:prstDash val="solid"/>
              </a:ln>
              <a:solidFill>
                <a:srgbClr val="00206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015074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6" name="Nesne 5"/>
          <p:cNvGraphicFramePr>
            <a:graphicFrameLocks noChangeAspect="1"/>
          </p:cNvGraphicFramePr>
          <p:nvPr>
            <p:extLst>
              <p:ext uri="{D42A27DB-BD31-4B8C-83A1-F6EECF244321}">
                <p14:modId xmlns:p14="http://schemas.microsoft.com/office/powerpoint/2010/main" val="3370528299"/>
              </p:ext>
            </p:extLst>
          </p:nvPr>
        </p:nvGraphicFramePr>
        <p:xfrm>
          <a:off x="1187450" y="620713"/>
          <a:ext cx="7096125" cy="1085850"/>
        </p:xfrm>
        <a:graphic>
          <a:graphicData uri="http://schemas.openxmlformats.org/presentationml/2006/ole">
            <mc:AlternateContent xmlns:mc="http://schemas.openxmlformats.org/markup-compatibility/2006">
              <mc:Choice xmlns:v="urn:schemas-microsoft-com:vml" Requires="v">
                <p:oleObj spid="_x0000_s11303" name="Çalışma Sayfası" r:id="rId4" imgW="7096057" imgH="1085850" progId="Excel.Sheet.12">
                  <p:embed/>
                </p:oleObj>
              </mc:Choice>
              <mc:Fallback>
                <p:oleObj name="Çalışma Sayfası" r:id="rId4" imgW="7096057" imgH="1085850" progId="Excel.Sheet.12">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620713"/>
                        <a:ext cx="7096125"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Grafik 6"/>
          <p:cNvGraphicFramePr>
            <a:graphicFrameLocks/>
          </p:cNvGraphicFramePr>
          <p:nvPr>
            <p:extLst>
              <p:ext uri="{D42A27DB-BD31-4B8C-83A1-F6EECF244321}">
                <p14:modId xmlns:p14="http://schemas.microsoft.com/office/powerpoint/2010/main" val="650659947"/>
              </p:ext>
            </p:extLst>
          </p:nvPr>
        </p:nvGraphicFramePr>
        <p:xfrm>
          <a:off x="2339752" y="2636912"/>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8081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Metin kutusu 7"/>
          <p:cNvSpPr txBox="1"/>
          <p:nvPr/>
        </p:nvSpPr>
        <p:spPr>
          <a:xfrm>
            <a:off x="755576" y="476672"/>
            <a:ext cx="6912768" cy="830997"/>
          </a:xfrm>
          <a:prstGeom prst="rect">
            <a:avLst/>
          </a:prstGeom>
          <a:noFill/>
        </p:spPr>
        <p:txBody>
          <a:bodyPr wrap="square" rtlCol="0">
            <a:spAutoFit/>
          </a:bodyPr>
          <a:lstStyle/>
          <a:p>
            <a:pPr algn="ctr"/>
            <a:r>
              <a:rPr lang="tr-TR" sz="2400" b="1" dirty="0" smtClean="0">
                <a:solidFill>
                  <a:schemeClr val="bg1"/>
                </a:solidFill>
              </a:rPr>
              <a:t>2015 VE 2016 YILI İLK 6 AYLIK VERİLERE GÖRE SEBZE – MEYVE VE TARLA ÜRÜNLERİ ÜRETİM MİKTARLARI</a:t>
            </a:r>
            <a:endParaRPr lang="tr-TR" sz="2400" b="1" dirty="0">
              <a:solidFill>
                <a:schemeClr val="bg1"/>
              </a:solidFill>
            </a:endParaRPr>
          </a:p>
        </p:txBody>
      </p:sp>
      <p:graphicFrame>
        <p:nvGraphicFramePr>
          <p:cNvPr id="13" name="Nesne 12"/>
          <p:cNvGraphicFramePr>
            <a:graphicFrameLocks noChangeAspect="1"/>
          </p:cNvGraphicFramePr>
          <p:nvPr>
            <p:extLst>
              <p:ext uri="{D42A27DB-BD31-4B8C-83A1-F6EECF244321}">
                <p14:modId xmlns:p14="http://schemas.microsoft.com/office/powerpoint/2010/main" val="3089467053"/>
              </p:ext>
            </p:extLst>
          </p:nvPr>
        </p:nvGraphicFramePr>
        <p:xfrm>
          <a:off x="971600" y="1412776"/>
          <a:ext cx="7056784" cy="2000250"/>
        </p:xfrm>
        <a:graphic>
          <a:graphicData uri="http://schemas.openxmlformats.org/presentationml/2006/ole">
            <mc:AlternateContent xmlns:mc="http://schemas.openxmlformats.org/markup-compatibility/2006">
              <mc:Choice xmlns:v="urn:schemas-microsoft-com:vml" Requires="v">
                <p:oleObj spid="_x0000_s12361" name="Çalışma Sayfası" r:id="rId4" imgW="5562600" imgH="2000250" progId="Excel.Sheet.12">
                  <p:embed/>
                </p:oleObj>
              </mc:Choice>
              <mc:Fallback>
                <p:oleObj name="Çalışma Sayfası" r:id="rId4" imgW="5562600" imgH="2000250" progId="Excel.Sheet.12">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412776"/>
                        <a:ext cx="7056784"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Nesne 14"/>
          <p:cNvGraphicFramePr>
            <a:graphicFrameLocks noChangeAspect="1"/>
          </p:cNvGraphicFramePr>
          <p:nvPr>
            <p:extLst>
              <p:ext uri="{D42A27DB-BD31-4B8C-83A1-F6EECF244321}">
                <p14:modId xmlns:p14="http://schemas.microsoft.com/office/powerpoint/2010/main" val="1241320510"/>
              </p:ext>
            </p:extLst>
          </p:nvPr>
        </p:nvGraphicFramePr>
        <p:xfrm>
          <a:off x="971600" y="3645024"/>
          <a:ext cx="7056784" cy="2571750"/>
        </p:xfrm>
        <a:graphic>
          <a:graphicData uri="http://schemas.openxmlformats.org/presentationml/2006/ole">
            <mc:AlternateContent xmlns:mc="http://schemas.openxmlformats.org/markup-compatibility/2006">
              <mc:Choice xmlns:v="urn:schemas-microsoft-com:vml" Requires="v">
                <p:oleObj spid="_x0000_s12362" name="Çalışma Sayfası" r:id="rId7" imgW="4714943" imgH="2571750" progId="Excel.Sheet.12">
                  <p:embed/>
                </p:oleObj>
              </mc:Choice>
              <mc:Fallback>
                <p:oleObj name="Çalışma Sayfası" r:id="rId7" imgW="4714943" imgH="2571750" progId="Excel.Sheet.12">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3645024"/>
                        <a:ext cx="7056784" cy="257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4465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Metin kutusu 7"/>
          <p:cNvSpPr txBox="1"/>
          <p:nvPr/>
        </p:nvSpPr>
        <p:spPr>
          <a:xfrm>
            <a:off x="755576" y="476672"/>
            <a:ext cx="7920880" cy="830997"/>
          </a:xfrm>
          <a:prstGeom prst="rect">
            <a:avLst/>
          </a:prstGeom>
          <a:noFill/>
        </p:spPr>
        <p:txBody>
          <a:bodyPr wrap="square" rtlCol="0">
            <a:spAutoFit/>
          </a:bodyPr>
          <a:lstStyle/>
          <a:p>
            <a:pPr algn="ctr"/>
            <a:r>
              <a:rPr lang="tr-TR" sz="2400" b="1" dirty="0" smtClean="0">
                <a:solidFill>
                  <a:schemeClr val="bg1"/>
                </a:solidFill>
              </a:rPr>
              <a:t>2015 VE 2016 YILI İLK 6 AYLIK VERİLERE GÖRE HAYVANSAL ÜRÜNLER VE DENİZ ÜRÜNLERİ ÜRETİM MİKTARLARI</a:t>
            </a:r>
            <a:endParaRPr lang="tr-TR" sz="2400" b="1" dirty="0">
              <a:solidFill>
                <a:schemeClr val="bg1"/>
              </a:solidFill>
            </a:endParaRPr>
          </a:p>
        </p:txBody>
      </p:sp>
      <p:graphicFrame>
        <p:nvGraphicFramePr>
          <p:cNvPr id="6" name="Nesne 5"/>
          <p:cNvGraphicFramePr>
            <a:graphicFrameLocks noChangeAspect="1"/>
          </p:cNvGraphicFramePr>
          <p:nvPr>
            <p:extLst>
              <p:ext uri="{D42A27DB-BD31-4B8C-83A1-F6EECF244321}">
                <p14:modId xmlns:p14="http://schemas.microsoft.com/office/powerpoint/2010/main" val="2038547300"/>
              </p:ext>
            </p:extLst>
          </p:nvPr>
        </p:nvGraphicFramePr>
        <p:xfrm>
          <a:off x="971600" y="1556792"/>
          <a:ext cx="7128792" cy="2981325"/>
        </p:xfrm>
        <a:graphic>
          <a:graphicData uri="http://schemas.openxmlformats.org/presentationml/2006/ole">
            <mc:AlternateContent xmlns:mc="http://schemas.openxmlformats.org/markup-compatibility/2006">
              <mc:Choice xmlns:v="urn:schemas-microsoft-com:vml" Requires="v">
                <p:oleObj spid="_x0000_s13383" name="Çalışma Sayfası" r:id="rId4" imgW="4600643" imgH="2981235" progId="Excel.Sheet.12">
                  <p:embed/>
                </p:oleObj>
              </mc:Choice>
              <mc:Fallback>
                <p:oleObj name="Çalışma Sayfası" r:id="rId4" imgW="4600643" imgH="2981235" progId="Excel.Sheet.12">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556792"/>
                        <a:ext cx="7128792" cy="298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Nesne 8"/>
          <p:cNvGraphicFramePr>
            <a:graphicFrameLocks noChangeAspect="1"/>
          </p:cNvGraphicFramePr>
          <p:nvPr>
            <p:extLst>
              <p:ext uri="{D42A27DB-BD31-4B8C-83A1-F6EECF244321}">
                <p14:modId xmlns:p14="http://schemas.microsoft.com/office/powerpoint/2010/main" val="4192273827"/>
              </p:ext>
            </p:extLst>
          </p:nvPr>
        </p:nvGraphicFramePr>
        <p:xfrm>
          <a:off x="971600" y="4797152"/>
          <a:ext cx="7128792" cy="1238250"/>
        </p:xfrm>
        <a:graphic>
          <a:graphicData uri="http://schemas.openxmlformats.org/presentationml/2006/ole">
            <mc:AlternateContent xmlns:mc="http://schemas.openxmlformats.org/markup-compatibility/2006">
              <mc:Choice xmlns:v="urn:schemas-microsoft-com:vml" Requires="v">
                <p:oleObj spid="_x0000_s13384" name="Çalışma Sayfası" r:id="rId7" imgW="4533900" imgH="1238160" progId="Excel.Sheet.12">
                  <p:embed/>
                </p:oleObj>
              </mc:Choice>
              <mc:Fallback>
                <p:oleObj name="Çalışma Sayfası" r:id="rId7" imgW="4533900" imgH="1238160" progId="Excel.Sheet.12">
                  <p:embed/>
                  <p:pic>
                    <p:nvPicPr>
                      <p:cNvPr id="0"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4797152"/>
                        <a:ext cx="7128792"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2056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Metin kutusu 5"/>
          <p:cNvSpPr txBox="1"/>
          <p:nvPr/>
        </p:nvSpPr>
        <p:spPr>
          <a:xfrm>
            <a:off x="1763688" y="476672"/>
            <a:ext cx="5832648" cy="430887"/>
          </a:xfrm>
          <a:prstGeom prst="rect">
            <a:avLst/>
          </a:prstGeom>
          <a:noFill/>
        </p:spPr>
        <p:txBody>
          <a:bodyPr wrap="square" rtlCol="0">
            <a:spAutoFit/>
          </a:bodyPr>
          <a:lstStyle/>
          <a:p>
            <a:pPr algn="ctr"/>
            <a:r>
              <a:rPr lang="tr-TR" sz="2200" b="1" dirty="0" smtClean="0"/>
              <a:t>İLÇEMİZDEKİ ZEYTİN ÜRETİM RAKAMLARI</a:t>
            </a:r>
            <a:endParaRPr lang="tr-TR" sz="2200" b="1" dirty="0"/>
          </a:p>
        </p:txBody>
      </p:sp>
      <p:graphicFrame>
        <p:nvGraphicFramePr>
          <p:cNvPr id="4" name="Nesne 3"/>
          <p:cNvGraphicFramePr>
            <a:graphicFrameLocks noChangeAspect="1"/>
          </p:cNvGraphicFramePr>
          <p:nvPr>
            <p:extLst>
              <p:ext uri="{D42A27DB-BD31-4B8C-83A1-F6EECF244321}">
                <p14:modId xmlns:p14="http://schemas.microsoft.com/office/powerpoint/2010/main" val="3396748993"/>
              </p:ext>
            </p:extLst>
          </p:nvPr>
        </p:nvGraphicFramePr>
        <p:xfrm>
          <a:off x="1789113" y="4149725"/>
          <a:ext cx="5534025" cy="2343150"/>
        </p:xfrm>
        <a:graphic>
          <a:graphicData uri="http://schemas.openxmlformats.org/presentationml/2006/ole">
            <mc:AlternateContent xmlns:mc="http://schemas.openxmlformats.org/markup-compatibility/2006">
              <mc:Choice xmlns:v="urn:schemas-microsoft-com:vml" Requires="v">
                <p:oleObj spid="_x0000_s5197" name="Çalışma Sayfası" r:id="rId4" imgW="5533957" imgH="2343150" progId="Excel.Sheet.12">
                  <p:embed/>
                </p:oleObj>
              </mc:Choice>
              <mc:Fallback>
                <p:oleObj name="Çalışma Sayfası" r:id="rId4" imgW="5533957" imgH="2343150" progId="Excel.Sheet.12">
                  <p:embed/>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113" y="4149725"/>
                        <a:ext cx="5534025" cy="234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Grafik 4"/>
          <p:cNvGraphicFramePr>
            <a:graphicFrameLocks/>
          </p:cNvGraphicFramePr>
          <p:nvPr>
            <p:extLst>
              <p:ext uri="{D42A27DB-BD31-4B8C-83A1-F6EECF244321}">
                <p14:modId xmlns:p14="http://schemas.microsoft.com/office/powerpoint/2010/main" val="2143360173"/>
              </p:ext>
            </p:extLst>
          </p:nvPr>
        </p:nvGraphicFramePr>
        <p:xfrm>
          <a:off x="2195736" y="1124744"/>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58268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ppt_x"/>
                                          </p:val>
                                        </p:tav>
                                        <p:tav tm="100000">
                                          <p:val>
                                            <p:strVal val="#ppt_x"/>
                                          </p:val>
                                        </p:tav>
                                      </p:tavLst>
                                    </p:anim>
                                    <p:anim calcmode="lin" valueType="num">
                                      <p:cBhvr additive="base">
                                        <p:cTn id="13" dur="75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17" dur="1000"/>
                                        <p:tgtEl>
                                          <p:spTgt spid="5">
                                            <p:graphicEl>
                                              <a:chart seriesIdx="-3" categoryIdx="-3" bldStep="gridLegend"/>
                                            </p:graphicEl>
                                          </p:spTgt>
                                        </p:tgtEl>
                                      </p:cBhvr>
                                    </p:animEffect>
                                    <p:anim calcmode="lin" valueType="num">
                                      <p:cBhvr>
                                        <p:cTn id="18" dur="10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24" dur="1000"/>
                                        <p:tgtEl>
                                          <p:spTgt spid="5">
                                            <p:graphicEl>
                                              <a:chart seriesIdx="0" categoryIdx="-4" bldStep="series"/>
                                            </p:graphicEl>
                                          </p:spTgt>
                                        </p:tgtEl>
                                      </p:cBhvr>
                                    </p:animEffect>
                                    <p:anim calcmode="lin" valueType="num">
                                      <p:cBhvr>
                                        <p:cTn id="25" dur="1000" fill="hold"/>
                                        <p:tgtEl>
                                          <p:spTgt spid="5">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31" dur="1000"/>
                                        <p:tgtEl>
                                          <p:spTgt spid="5">
                                            <p:graphicEl>
                                              <a:chart seriesIdx="1" categoryIdx="-4" bldStep="series"/>
                                            </p:graphicEl>
                                          </p:spTgt>
                                        </p:tgtEl>
                                      </p:cBhvr>
                                    </p:animEffect>
                                    <p:anim calcmode="lin" valueType="num">
                                      <p:cBhvr>
                                        <p:cTn id="32" dur="10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6000"/>
            <a:lum/>
          </a:blip>
          <a:srcRect/>
          <a:stretch>
            <a:fillRect l="-1000" r="-1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tr-TR" sz="5500" b="1" dirty="0" smtClean="0">
                <a:ln w="50800"/>
                <a:solidFill>
                  <a:srgbClr val="002060"/>
                </a:solidFill>
              </a:rPr>
              <a:t>SANAYİ VE EKONOMİ</a:t>
            </a:r>
            <a:endParaRPr lang="tr-TR" sz="5500" b="1" dirty="0">
              <a:ln w="50800"/>
              <a:solidFill>
                <a:srgbClr val="002060"/>
              </a:solidFill>
            </a:endParaRPr>
          </a:p>
        </p:txBody>
      </p:sp>
    </p:spTree>
    <p:extLst>
      <p:ext uri="{BB962C8B-B14F-4D97-AF65-F5344CB8AC3E}">
        <p14:creationId xmlns:p14="http://schemas.microsoft.com/office/powerpoint/2010/main" val="392667478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827584" y="404664"/>
            <a:ext cx="7848872" cy="1323439"/>
          </a:xfrm>
          <a:prstGeom prst="rect">
            <a:avLst/>
          </a:prstGeom>
          <a:noFill/>
        </p:spPr>
        <p:txBody>
          <a:bodyPr wrap="square" rtlCol="0">
            <a:spAutoFit/>
          </a:bodyPr>
          <a:lstStyle/>
          <a:p>
            <a:pPr algn="ctr"/>
            <a:r>
              <a:rPr lang="tr-TR" sz="8000" b="1" spc="200" dirty="0" smtClean="0">
                <a:ln w="29210">
                  <a:solidFill>
                    <a:schemeClr val="tx1"/>
                  </a:solidFill>
                </a:ln>
                <a:solidFill>
                  <a:schemeClr val="bg1">
                    <a:alpha val="50000"/>
                  </a:schemeClr>
                </a:solidFill>
                <a:effectLst>
                  <a:innerShdw blurRad="50800" dist="50800" dir="8100000">
                    <a:srgbClr val="7D7D7D">
                      <a:alpha val="73000"/>
                    </a:srgbClr>
                  </a:innerShdw>
                </a:effectLst>
              </a:rPr>
              <a:t>SERBEST BÖLGE</a:t>
            </a:r>
            <a:endParaRPr lang="tr-TR" sz="8000" b="1" spc="200" dirty="0">
              <a:ln w="29210">
                <a:solidFill>
                  <a:schemeClr val="tx1"/>
                </a:solidFill>
              </a:ln>
              <a:solidFill>
                <a:schemeClr val="bg1">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326150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1" cy="3356992"/>
          </a:xfrm>
          <a:prstGeom prst="rect">
            <a:avLst/>
          </a:prstGeom>
          <a:ln>
            <a:noFill/>
          </a:ln>
          <a:effectLst>
            <a:softEdge rad="112500"/>
          </a:effectLst>
        </p:spPr>
      </p:pic>
      <p:sp>
        <p:nvSpPr>
          <p:cNvPr id="2" name="Metin kutusu 1"/>
          <p:cNvSpPr txBox="1"/>
          <p:nvPr/>
        </p:nvSpPr>
        <p:spPr>
          <a:xfrm>
            <a:off x="179512" y="4039904"/>
            <a:ext cx="8856984" cy="2308324"/>
          </a:xfrm>
          <a:prstGeom prst="rect">
            <a:avLst/>
          </a:prstGeom>
          <a:noFill/>
        </p:spPr>
        <p:txBody>
          <a:bodyPr wrap="square" rtlCol="0">
            <a:spAutoFit/>
          </a:bodyPr>
          <a:lstStyle/>
          <a:p>
            <a:pPr algn="just"/>
            <a:r>
              <a:rPr lang="tr-TR" dirty="0" smtClean="0"/>
              <a:t>BURSA SERBEST BÖLGENİN 2015 YILI  TİCARET HACMİ TÜRKİYE’DEN BÖLGEYE 258.200.078-USD  BÖLGEDEN TÜRKİYE’YE 131.606.275-USD YURTDIŞINDAN BÖLGEYE 488.749.307-USD BÖLGEDEN YURTDIŞINA 868.295.240-USD OLMAK ÜZERE TOPLAM 1.746.295.240-USD’DİR.</a:t>
            </a:r>
          </a:p>
          <a:p>
            <a:pPr algn="just"/>
            <a:endParaRPr lang="tr-TR" dirty="0"/>
          </a:p>
          <a:p>
            <a:pPr algn="just"/>
            <a:r>
              <a:rPr lang="tr-TR" dirty="0" smtClean="0"/>
              <a:t>2016 </a:t>
            </a:r>
            <a:r>
              <a:rPr lang="tr-TR" dirty="0"/>
              <a:t>YILI  </a:t>
            </a:r>
            <a:r>
              <a:rPr lang="tr-TR" dirty="0" smtClean="0"/>
              <a:t>MAYIS AYI İTİBARIYLE TİCARET </a:t>
            </a:r>
            <a:r>
              <a:rPr lang="tr-TR" dirty="0"/>
              <a:t>HACMİ TÜRKİYE’DEN BÖLGEYE </a:t>
            </a:r>
            <a:r>
              <a:rPr lang="tr-TR" dirty="0" smtClean="0"/>
              <a:t>111.655.124-USD  </a:t>
            </a:r>
            <a:r>
              <a:rPr lang="tr-TR" dirty="0"/>
              <a:t>BÖLGEDEN TÜRKİYE’YE </a:t>
            </a:r>
            <a:r>
              <a:rPr lang="tr-TR" dirty="0" smtClean="0"/>
              <a:t>68.836.604-USD </a:t>
            </a:r>
            <a:r>
              <a:rPr lang="tr-TR" dirty="0"/>
              <a:t>YURTDIŞINDAN BÖLGEYE </a:t>
            </a:r>
            <a:r>
              <a:rPr lang="tr-TR" dirty="0" smtClean="0"/>
              <a:t>219.144.089-USD </a:t>
            </a:r>
            <a:r>
              <a:rPr lang="tr-TR" dirty="0"/>
              <a:t>BÖLGEDEN YURTDIŞINA </a:t>
            </a:r>
            <a:r>
              <a:rPr lang="tr-TR" dirty="0" smtClean="0"/>
              <a:t>384.138.915-USD </a:t>
            </a:r>
            <a:r>
              <a:rPr lang="tr-TR" dirty="0"/>
              <a:t>OLMAK ÜZERE TOPLAM </a:t>
            </a:r>
            <a:r>
              <a:rPr lang="tr-TR" dirty="0" smtClean="0"/>
              <a:t>783.774.734-USD’DİR</a:t>
            </a:r>
            <a:r>
              <a:rPr lang="tr-TR" dirty="0"/>
              <a:t>.</a:t>
            </a:r>
          </a:p>
          <a:p>
            <a:pPr algn="just"/>
            <a:endParaRPr lang="tr-TR" dirty="0"/>
          </a:p>
        </p:txBody>
      </p:sp>
    </p:spTree>
    <p:extLst>
      <p:ext uri="{BB962C8B-B14F-4D97-AF65-F5344CB8AC3E}">
        <p14:creationId xmlns:p14="http://schemas.microsoft.com/office/powerpoint/2010/main" val="28577394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 calcmode="lin" valueType="num">
                                      <p:cBhvr>
                                        <p:cTn id="9" dur="3000" fill="hold"/>
                                        <p:tgtEl>
                                          <p:spTgt spid="2"/>
                                        </p:tgtEl>
                                        <p:attrNameLst>
                                          <p:attrName>style.rotation</p:attrName>
                                        </p:attrNameLst>
                                      </p:cBhvr>
                                      <p:tavLst>
                                        <p:tav tm="0">
                                          <p:val>
                                            <p:fltVal val="90"/>
                                          </p:val>
                                        </p:tav>
                                        <p:tav tm="100000">
                                          <p:val>
                                            <p:fltVal val="0"/>
                                          </p:val>
                                        </p:tav>
                                      </p:tavLst>
                                    </p:anim>
                                    <p:animEffect transition="in" filter="fade">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0" cy="2708919"/>
          </a:xfrm>
          <a:prstGeom prst="rect">
            <a:avLst/>
          </a:prstGeom>
          <a:ln>
            <a:noFill/>
          </a:ln>
          <a:effectLst>
            <a:softEdge rad="112500"/>
          </a:effectLst>
        </p:spPr>
      </p:pic>
      <p:sp>
        <p:nvSpPr>
          <p:cNvPr id="5" name="Metin kutusu 4"/>
          <p:cNvSpPr txBox="1"/>
          <p:nvPr/>
        </p:nvSpPr>
        <p:spPr>
          <a:xfrm>
            <a:off x="0" y="2996951"/>
            <a:ext cx="9143999" cy="2031325"/>
          </a:xfrm>
          <a:prstGeom prst="rect">
            <a:avLst/>
          </a:prstGeom>
          <a:noFill/>
        </p:spPr>
        <p:txBody>
          <a:bodyPr wrap="square" rtlCol="0">
            <a:spAutoFit/>
          </a:bodyPr>
          <a:lstStyle/>
          <a:p>
            <a:pPr algn="just"/>
            <a:r>
              <a:rPr lang="tr-TR" dirty="0" smtClean="0"/>
              <a:t>GEMLİK TİCARET VE SANAYİ ODASI 1987 YILINDA KURULMUŞ OLUP, SINAİ VE TİCARİ TEŞEBBÜS OLMAK ÜZERE TOPLAM 1.726 ÜYESİ BULUNMAKTADIR. BU FİRMALARIN 246 TANESİ ANONİM ŞİRKET, 849 TANESİ LİMİTED ŞİRKET, 515 TANESİ ŞAHIS FİRMASI, 37 TANESİ KOLLEKTİF ŞİRKET, 76 TANESİ KOOPERATİF VE 3  TANESİ KOMANDİT ŞİRKETLERDEN OLUŞMAKTADIR.</a:t>
            </a:r>
          </a:p>
          <a:p>
            <a:pPr algn="just"/>
            <a:endParaRPr lang="tr-TR" dirty="0"/>
          </a:p>
          <a:p>
            <a:pPr algn="just"/>
            <a:r>
              <a:rPr lang="tr-TR" dirty="0" smtClean="0"/>
              <a:t>SERBEST BÖLGEDE 8.600 KİŞİ, SANAYİ BÖLGESİNDE 6.900 KİŞİ OLMAK ÜZERE ORTALAMA 15.500 KİŞİ İSTİHDAM EDİLMEKTEDİR.</a:t>
            </a:r>
            <a:endParaRPr lang="tr-TR" dirty="0"/>
          </a:p>
        </p:txBody>
      </p:sp>
    </p:spTree>
    <p:extLst>
      <p:ext uri="{BB962C8B-B14F-4D97-AF65-F5344CB8AC3E}">
        <p14:creationId xmlns:p14="http://schemas.microsoft.com/office/powerpoint/2010/main" val="210957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Yazı İşleri Belgeler\Logo Büyü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838" y="1106488"/>
            <a:ext cx="4632325" cy="464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183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7000" b="1" cap="all" dirty="0" smtClean="0">
                <a:ln w="0">
                  <a:solidFill>
                    <a:schemeClr val="bg1"/>
                  </a:solidFill>
                </a:ln>
                <a:solidFill>
                  <a:schemeClr val="tx2">
                    <a:lumMod val="60000"/>
                    <a:lumOff val="40000"/>
                  </a:schemeClr>
                </a:solidFill>
                <a:effectLst>
                  <a:reflection blurRad="12700" stA="50000" endPos="50000" dist="5000" dir="5400000" sy="-100000" rotWithShape="0"/>
                </a:effectLst>
              </a:rPr>
              <a:t>LİMAN</a:t>
            </a:r>
            <a:endParaRPr lang="tr-TR" sz="7000" b="1" cap="all" dirty="0">
              <a:ln w="0">
                <a:solidFill>
                  <a:schemeClr val="bg1"/>
                </a:solidFill>
              </a:ln>
              <a:solidFill>
                <a:schemeClr val="tx2">
                  <a:lumMod val="60000"/>
                  <a:lumOff val="40000"/>
                </a:schemeClr>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23440820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buNone/>
            </a:pPr>
            <a:endParaRPr lang="tr-TR" sz="2000" dirty="0"/>
          </a:p>
          <a:p>
            <a:pPr marL="0" indent="0">
              <a:buNone/>
            </a:pPr>
            <a:endParaRPr lang="tr-TR" sz="1800" dirty="0" smtClean="0"/>
          </a:p>
          <a:p>
            <a:pPr marL="0" indent="0">
              <a:buNone/>
            </a:pPr>
            <a:endParaRPr lang="tr-TR" sz="1800" dirty="0"/>
          </a:p>
          <a:p>
            <a:pPr marL="0" indent="0" algn="just">
              <a:buNone/>
            </a:pPr>
            <a:r>
              <a:rPr lang="tr-TR" sz="1800" dirty="0" smtClean="0"/>
              <a:t>GEMLİK LİMANI GEMLİK KÖRFEZİNİN KUZEYİNDEN ARMUTLU – BOZBURUN, GÜNEYİNDE KURŞUNLU – ALTINTAŞ ARASINDAKİ 65 KM’LİK ALANI KAPSAMAKTADIR.</a:t>
            </a:r>
          </a:p>
          <a:p>
            <a:pPr marL="0" indent="0" algn="just">
              <a:buNone/>
            </a:pPr>
            <a:endParaRPr lang="tr-TR" sz="1800" dirty="0"/>
          </a:p>
          <a:p>
            <a:pPr marL="0" indent="0" algn="just">
              <a:buNone/>
            </a:pPr>
            <a:r>
              <a:rPr lang="tr-TR" sz="1800" dirty="0" smtClean="0"/>
              <a:t>LİMAN BAŞKANLIĞI’NDA ÇOĞUNLUĞU TAYFA SINIFI OLMAK ÜZERE TOPLAM 5.000 ADET KAYITLI GEMİ ADAMI BULUNMAKTADIR.</a:t>
            </a:r>
          </a:p>
          <a:p>
            <a:pPr marL="0" indent="0" algn="just">
              <a:buNone/>
            </a:pPr>
            <a:endParaRPr lang="tr-TR" sz="1800" dirty="0"/>
          </a:p>
          <a:p>
            <a:pPr marL="0" indent="0" algn="just">
              <a:buNone/>
            </a:pPr>
            <a:r>
              <a:rPr lang="tr-TR" sz="1800" dirty="0" smtClean="0"/>
              <a:t>ÖZELLİKLE ÖZEL TEKNE AĞIRLIKLI OLMAK ÜZERE, BALIKÇI GEMİSİ VE HİZMET TEKNELERİYLE BERABER TOPLAM 1.082 KAYITLI GEMİ KAYITLIDIR.</a:t>
            </a:r>
          </a:p>
          <a:p>
            <a:pPr marL="0" indent="0" algn="just">
              <a:buNone/>
            </a:pPr>
            <a:endParaRPr lang="tr-TR" sz="1800" dirty="0"/>
          </a:p>
          <a:p>
            <a:pPr marL="0" indent="0" algn="just">
              <a:buNone/>
            </a:pPr>
            <a:r>
              <a:rPr lang="tr-TR" sz="1800" dirty="0" smtClean="0"/>
              <a:t>LİMAN BAŞKANLIĞI’NIN SORUMLULUK ALANINA 2015 YILINDA TOPLAM 3.915 ADET  GEMİ HAREKETİ; 2016 YILININ İLK 6 AYLIK DÖNEMİNDE 1.657 ADET GEMİ HAREKETİ OLMUŞTUR.</a:t>
            </a:r>
          </a:p>
          <a:p>
            <a:pPr marL="0" indent="0" algn="just">
              <a:buNone/>
            </a:pPr>
            <a:endParaRPr lang="tr-TR" sz="1800" dirty="0"/>
          </a:p>
          <a:p>
            <a:pPr marL="0" indent="0">
              <a:buNone/>
            </a:pPr>
            <a:endParaRPr lang="tr-TR" sz="1800" dirty="0"/>
          </a:p>
        </p:txBody>
      </p:sp>
    </p:spTree>
    <p:extLst>
      <p:ext uri="{BB962C8B-B14F-4D97-AF65-F5344CB8AC3E}">
        <p14:creationId xmlns:p14="http://schemas.microsoft.com/office/powerpoint/2010/main" val="84138958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4869160"/>
          </a:xfrm>
          <a:prstGeom prst="rect">
            <a:avLst/>
          </a:prstGeom>
          <a:ln>
            <a:noFill/>
          </a:ln>
          <a:effectLst>
            <a:softEdge rad="112500"/>
          </a:effectLst>
        </p:spPr>
      </p:pic>
      <p:sp>
        <p:nvSpPr>
          <p:cNvPr id="6" name="Metin kutusu 5"/>
          <p:cNvSpPr txBox="1"/>
          <p:nvPr/>
        </p:nvSpPr>
        <p:spPr>
          <a:xfrm>
            <a:off x="971600" y="404664"/>
            <a:ext cx="7200800"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tr-TR" sz="4000" b="1" dirty="0" smtClean="0">
                <a:ln w="50800"/>
                <a:solidFill>
                  <a:schemeClr val="bg1">
                    <a:shade val="50000"/>
                  </a:schemeClr>
                </a:solidFill>
              </a:rPr>
              <a:t>GEMPORT LİMANI</a:t>
            </a:r>
            <a:endParaRPr lang="tr-TR" sz="4000" b="1" dirty="0">
              <a:ln w="50800"/>
              <a:solidFill>
                <a:schemeClr val="bg1">
                  <a:shade val="50000"/>
                </a:schemeClr>
              </a:solidFill>
            </a:endParaRPr>
          </a:p>
        </p:txBody>
      </p:sp>
      <p:sp>
        <p:nvSpPr>
          <p:cNvPr id="7" name="Metin kutusu 6"/>
          <p:cNvSpPr txBox="1"/>
          <p:nvPr/>
        </p:nvSpPr>
        <p:spPr>
          <a:xfrm>
            <a:off x="107504" y="4953942"/>
            <a:ext cx="9036496" cy="1200329"/>
          </a:xfrm>
          <a:prstGeom prst="rect">
            <a:avLst/>
          </a:prstGeom>
          <a:noFill/>
        </p:spPr>
        <p:txBody>
          <a:bodyPr wrap="square" rtlCol="0">
            <a:spAutoFit/>
          </a:bodyPr>
          <a:lstStyle/>
          <a:p>
            <a:r>
              <a:rPr lang="tr-TR" dirty="0" smtClean="0"/>
              <a:t>İSKELE BOYU 850 </a:t>
            </a:r>
            <a:r>
              <a:rPr lang="tr-TR" dirty="0" err="1" smtClean="0"/>
              <a:t>mt</a:t>
            </a:r>
            <a:r>
              <a:rPr lang="tr-TR" dirty="0" smtClean="0"/>
              <a:t>. OLUP, AYNI ANDA 8 GEMİ YANAŞABİLME KAPASİTESİNDEDİR.</a:t>
            </a:r>
          </a:p>
          <a:p>
            <a:endParaRPr lang="tr-TR" dirty="0"/>
          </a:p>
          <a:p>
            <a:r>
              <a:rPr lang="tr-TR" dirty="0" smtClean="0"/>
              <a:t>2015 YILINDA TOPLAM 764 ADET ; 2016 YILI İLK 6 AYINDA  351 ADET GEMİ HAREKETİ OLMUŞTUR </a:t>
            </a:r>
            <a:endParaRPr lang="tr-TR" dirty="0"/>
          </a:p>
        </p:txBody>
      </p:sp>
    </p:spTree>
    <p:extLst>
      <p:ext uri="{BB962C8B-B14F-4D97-AF65-F5344CB8AC3E}">
        <p14:creationId xmlns:p14="http://schemas.microsoft.com/office/powerpoint/2010/main" val="12355992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9392"/>
            <a:ext cx="9143999" cy="4814267"/>
          </a:xfrm>
          <a:prstGeom prst="rect">
            <a:avLst/>
          </a:prstGeom>
          <a:ln>
            <a:noFill/>
          </a:ln>
          <a:effectLst>
            <a:softEdge rad="112500"/>
          </a:effectLst>
        </p:spPr>
      </p:pic>
      <p:sp>
        <p:nvSpPr>
          <p:cNvPr id="10" name="Metin kutusu 9"/>
          <p:cNvSpPr txBox="1"/>
          <p:nvPr/>
        </p:nvSpPr>
        <p:spPr>
          <a:xfrm>
            <a:off x="971600" y="404664"/>
            <a:ext cx="7200800"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tr-TR" sz="4000" b="1" dirty="0" smtClean="0">
                <a:ln w="50800"/>
                <a:solidFill>
                  <a:schemeClr val="bg1">
                    <a:shade val="50000"/>
                  </a:schemeClr>
                </a:solidFill>
              </a:rPr>
              <a:t>GEMLİK GÜBRE LİMANI</a:t>
            </a:r>
            <a:endParaRPr lang="tr-TR" sz="4000" b="1" dirty="0">
              <a:ln w="50800"/>
              <a:solidFill>
                <a:schemeClr val="bg1">
                  <a:shade val="50000"/>
                </a:schemeClr>
              </a:solidFill>
            </a:endParaRPr>
          </a:p>
        </p:txBody>
      </p:sp>
      <p:sp>
        <p:nvSpPr>
          <p:cNvPr id="11" name="Metin kutusu 10"/>
          <p:cNvSpPr txBox="1"/>
          <p:nvPr/>
        </p:nvSpPr>
        <p:spPr>
          <a:xfrm>
            <a:off x="1" y="4941168"/>
            <a:ext cx="9143999" cy="1477328"/>
          </a:xfrm>
          <a:prstGeom prst="rect">
            <a:avLst/>
          </a:prstGeom>
          <a:noFill/>
        </p:spPr>
        <p:txBody>
          <a:bodyPr wrap="square" rtlCol="0">
            <a:spAutoFit/>
          </a:bodyPr>
          <a:lstStyle/>
          <a:p>
            <a:r>
              <a:rPr lang="tr-TR" dirty="0" smtClean="0"/>
              <a:t>RIHTIM BOYU 300 </a:t>
            </a:r>
            <a:r>
              <a:rPr lang="tr-TR" dirty="0" err="1" smtClean="0"/>
              <a:t>mt</a:t>
            </a:r>
            <a:r>
              <a:rPr lang="tr-TR" dirty="0" smtClean="0"/>
              <a:t>. OLUP, AYNI ANDA 3 GEMİ YANAŞABİLECEK KAPASİTEDİR.</a:t>
            </a:r>
          </a:p>
          <a:p>
            <a:endParaRPr lang="tr-TR" dirty="0"/>
          </a:p>
          <a:p>
            <a:r>
              <a:rPr lang="tr-TR" dirty="0" smtClean="0"/>
              <a:t>2015 YILINDA TOPLAM 234 ADET; 2016 YILI İLK 6 AYINDA 130 ADET GEMİ HAREKETİ OLMUŞTUR.</a:t>
            </a:r>
          </a:p>
          <a:p>
            <a:endParaRPr lang="tr-TR" dirty="0"/>
          </a:p>
          <a:p>
            <a:endParaRPr lang="tr-TR" dirty="0"/>
          </a:p>
        </p:txBody>
      </p:sp>
    </p:spTree>
    <p:extLst>
      <p:ext uri="{BB962C8B-B14F-4D97-AF65-F5344CB8AC3E}">
        <p14:creationId xmlns:p14="http://schemas.microsoft.com/office/powerpoint/2010/main" val="40634616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4221087"/>
          </a:xfrm>
          <a:prstGeom prst="rect">
            <a:avLst/>
          </a:prstGeom>
          <a:ln>
            <a:noFill/>
          </a:ln>
          <a:effectLst>
            <a:softEdge rad="112500"/>
          </a:effectLst>
        </p:spPr>
      </p:pic>
      <p:sp>
        <p:nvSpPr>
          <p:cNvPr id="5" name="Metin kutusu 4"/>
          <p:cNvSpPr txBox="1"/>
          <p:nvPr/>
        </p:nvSpPr>
        <p:spPr>
          <a:xfrm>
            <a:off x="971600" y="404664"/>
            <a:ext cx="7200800"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tr-TR" sz="4000" b="1" dirty="0" smtClean="0">
                <a:ln w="50800"/>
                <a:solidFill>
                  <a:schemeClr val="bg1">
                    <a:shade val="50000"/>
                  </a:schemeClr>
                </a:solidFill>
              </a:rPr>
              <a:t>BORUSAN LİMANI</a:t>
            </a:r>
            <a:endParaRPr lang="tr-TR" sz="4000" b="1" dirty="0">
              <a:ln w="50800"/>
              <a:solidFill>
                <a:schemeClr val="bg1">
                  <a:shade val="50000"/>
                </a:schemeClr>
              </a:solidFill>
            </a:endParaRPr>
          </a:p>
        </p:txBody>
      </p:sp>
      <p:sp>
        <p:nvSpPr>
          <p:cNvPr id="6" name="Metin kutusu 5"/>
          <p:cNvSpPr txBox="1"/>
          <p:nvPr/>
        </p:nvSpPr>
        <p:spPr>
          <a:xfrm>
            <a:off x="1" y="4653136"/>
            <a:ext cx="8964487" cy="1754326"/>
          </a:xfrm>
          <a:prstGeom prst="rect">
            <a:avLst/>
          </a:prstGeom>
          <a:noFill/>
        </p:spPr>
        <p:txBody>
          <a:bodyPr wrap="square" rtlCol="0">
            <a:spAutoFit/>
          </a:bodyPr>
          <a:lstStyle/>
          <a:p>
            <a:pPr algn="just"/>
            <a:r>
              <a:rPr lang="tr-TR" dirty="0" smtClean="0"/>
              <a:t>3 ADET İSKELESİ İLE BİRLİKTE GEMİ KABUL KAPASİTESİ ORTALAMA 2.000 CİVARINDADIR. İSKELERİN TOPLAM UZUNLUĞU 1.370 </a:t>
            </a:r>
            <a:r>
              <a:rPr lang="tr-TR" dirty="0" err="1" smtClean="0"/>
              <a:t>mt</a:t>
            </a:r>
            <a:r>
              <a:rPr lang="tr-TR" dirty="0"/>
              <a:t> </a:t>
            </a:r>
            <a:r>
              <a:rPr lang="tr-TR" dirty="0" smtClean="0"/>
              <a:t>VE DERİNLİĞİ 14.50 </a:t>
            </a:r>
            <a:r>
              <a:rPr lang="tr-TR" dirty="0" err="1" smtClean="0"/>
              <a:t>mt</a:t>
            </a:r>
            <a:r>
              <a:rPr lang="tr-TR" dirty="0" smtClean="0"/>
              <a:t> OLUP, AYNI ZAMANDA 12 GEMİ YANAŞMA KAPASİTESİNDEDİR.</a:t>
            </a:r>
          </a:p>
          <a:p>
            <a:pPr algn="just"/>
            <a:endParaRPr lang="tr-TR" dirty="0"/>
          </a:p>
          <a:p>
            <a:pPr algn="just"/>
            <a:r>
              <a:rPr lang="tr-TR" dirty="0" smtClean="0"/>
              <a:t>2015 YILINDA TOPLAM 1.652 </a:t>
            </a:r>
            <a:r>
              <a:rPr lang="tr-TR" dirty="0"/>
              <a:t>ADET; 2016 YILI İLK 6 </a:t>
            </a:r>
            <a:r>
              <a:rPr lang="tr-TR" dirty="0" smtClean="0"/>
              <a:t>AYINDA 810 ADET GEMİ HAREKETİ OLMUŞTUR.</a:t>
            </a:r>
          </a:p>
        </p:txBody>
      </p:sp>
    </p:spTree>
    <p:extLst>
      <p:ext uri="{BB962C8B-B14F-4D97-AF65-F5344CB8AC3E}">
        <p14:creationId xmlns:p14="http://schemas.microsoft.com/office/powerpoint/2010/main" val="7863061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3999" cy="45227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971600" y="404664"/>
            <a:ext cx="7200800"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tr-TR" sz="4000" b="1" dirty="0" smtClean="0">
                <a:ln w="50800"/>
                <a:solidFill>
                  <a:schemeClr val="bg1">
                    <a:shade val="50000"/>
                  </a:schemeClr>
                </a:solidFill>
              </a:rPr>
              <a:t>BP İSKELESİ</a:t>
            </a:r>
          </a:p>
        </p:txBody>
      </p:sp>
      <p:sp>
        <p:nvSpPr>
          <p:cNvPr id="11" name="Metin kutusu 10"/>
          <p:cNvSpPr txBox="1"/>
          <p:nvPr/>
        </p:nvSpPr>
        <p:spPr>
          <a:xfrm>
            <a:off x="1" y="4941168"/>
            <a:ext cx="9143999" cy="1754326"/>
          </a:xfrm>
          <a:prstGeom prst="rect">
            <a:avLst/>
          </a:prstGeom>
          <a:noFill/>
        </p:spPr>
        <p:txBody>
          <a:bodyPr wrap="square" rtlCol="0">
            <a:spAutoFit/>
          </a:bodyPr>
          <a:lstStyle/>
          <a:p>
            <a:r>
              <a:rPr lang="tr-TR" dirty="0" smtClean="0"/>
              <a:t>İSKELE BOYU 65 </a:t>
            </a:r>
            <a:r>
              <a:rPr lang="tr-TR" dirty="0" err="1" smtClean="0"/>
              <a:t>mt</a:t>
            </a:r>
            <a:r>
              <a:rPr lang="tr-TR" dirty="0" smtClean="0"/>
              <a:t> OLUP, AYNI ANDA SADECE 1 GEMİ YANAŞMA KAPASİTESİNDEDİR.İSKELEDEN MADENİ YAĞ VE AKARYAKIT TAHLİYESİ YAPILMAKTADIR.</a:t>
            </a:r>
          </a:p>
          <a:p>
            <a:endParaRPr lang="tr-TR" dirty="0"/>
          </a:p>
          <a:p>
            <a:r>
              <a:rPr lang="tr-TR" dirty="0" smtClean="0"/>
              <a:t>2015 YILINDA TOPLAM 48 </a:t>
            </a:r>
            <a:r>
              <a:rPr lang="tr-TR" dirty="0"/>
              <a:t>ADET; 2016 YILI İLK 6 </a:t>
            </a:r>
            <a:r>
              <a:rPr lang="tr-TR" dirty="0" smtClean="0"/>
              <a:t>AYINDA 8 ADET GEMİ HAREKETİ OLMUŞTUR.</a:t>
            </a:r>
          </a:p>
          <a:p>
            <a:endParaRPr lang="tr-TR" dirty="0"/>
          </a:p>
          <a:p>
            <a:endParaRPr lang="tr-TR" dirty="0"/>
          </a:p>
        </p:txBody>
      </p:sp>
    </p:spTree>
    <p:extLst>
      <p:ext uri="{BB962C8B-B14F-4D97-AF65-F5344CB8AC3E}">
        <p14:creationId xmlns:p14="http://schemas.microsoft.com/office/powerpoint/2010/main" val="38733979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4437112"/>
          </a:xfrm>
          <a:prstGeom prst="rect">
            <a:avLst/>
          </a:prstGeom>
          <a:ln>
            <a:noFill/>
          </a:ln>
          <a:effectLst>
            <a:softEdge rad="112500"/>
          </a:effectLst>
        </p:spPr>
      </p:pic>
      <p:sp>
        <p:nvSpPr>
          <p:cNvPr id="10" name="Metin kutusu 9"/>
          <p:cNvSpPr txBox="1"/>
          <p:nvPr/>
        </p:nvSpPr>
        <p:spPr>
          <a:xfrm>
            <a:off x="971600" y="404664"/>
            <a:ext cx="7200800"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tr-TR" sz="4000" b="1" dirty="0" smtClean="0">
                <a:ln w="50800"/>
                <a:solidFill>
                  <a:schemeClr val="bg1">
                    <a:shade val="50000"/>
                  </a:schemeClr>
                </a:solidFill>
              </a:rPr>
              <a:t>RODA LİMANI</a:t>
            </a:r>
          </a:p>
        </p:txBody>
      </p:sp>
      <p:sp>
        <p:nvSpPr>
          <p:cNvPr id="11" name="Metin kutusu 10"/>
          <p:cNvSpPr txBox="1"/>
          <p:nvPr/>
        </p:nvSpPr>
        <p:spPr>
          <a:xfrm>
            <a:off x="1" y="4941168"/>
            <a:ext cx="9143999" cy="1200329"/>
          </a:xfrm>
          <a:prstGeom prst="rect">
            <a:avLst/>
          </a:prstGeom>
          <a:noFill/>
        </p:spPr>
        <p:txBody>
          <a:bodyPr wrap="square" rtlCol="0">
            <a:spAutoFit/>
          </a:bodyPr>
          <a:lstStyle/>
          <a:p>
            <a:r>
              <a:rPr lang="tr-TR" dirty="0" smtClean="0"/>
              <a:t>İSKELE UZUNLUĞU 649 </a:t>
            </a:r>
            <a:r>
              <a:rPr lang="tr-TR" dirty="0" err="1" smtClean="0"/>
              <a:t>mt</a:t>
            </a:r>
            <a:r>
              <a:rPr lang="tr-TR" dirty="0" smtClean="0"/>
              <a:t>. OLUP, AYNI ANDA 6 GEMİ YANAŞMA KAPASİTESİNDEDİR.</a:t>
            </a:r>
          </a:p>
          <a:p>
            <a:endParaRPr lang="tr-TR" dirty="0"/>
          </a:p>
          <a:p>
            <a:r>
              <a:rPr lang="tr-TR" dirty="0" smtClean="0"/>
              <a:t>2015 YILINDA TOPLAM 768 </a:t>
            </a:r>
            <a:r>
              <a:rPr lang="tr-TR" dirty="0"/>
              <a:t>ADET; 2016 YILI İLK 6 </a:t>
            </a:r>
            <a:r>
              <a:rPr lang="tr-TR" dirty="0" smtClean="0"/>
              <a:t>AYINDA 353 GEMİ HAREKETİ OLMUŞTUR.</a:t>
            </a:r>
          </a:p>
          <a:p>
            <a:endParaRPr lang="tr-TR" dirty="0"/>
          </a:p>
        </p:txBody>
      </p:sp>
    </p:spTree>
    <p:extLst>
      <p:ext uri="{BB962C8B-B14F-4D97-AF65-F5344CB8AC3E}">
        <p14:creationId xmlns:p14="http://schemas.microsoft.com/office/powerpoint/2010/main" val="18181696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370"/>
            <a:ext cx="9143999" cy="4347458"/>
          </a:xfrm>
          <a:prstGeom prst="rect">
            <a:avLst/>
          </a:prstGeom>
          <a:ln>
            <a:noFill/>
          </a:ln>
          <a:effectLst>
            <a:softEdge rad="112500"/>
          </a:effectLst>
        </p:spPr>
      </p:pic>
      <p:sp>
        <p:nvSpPr>
          <p:cNvPr id="10" name="Metin kutusu 9"/>
          <p:cNvSpPr txBox="1"/>
          <p:nvPr/>
        </p:nvSpPr>
        <p:spPr>
          <a:xfrm>
            <a:off x="971600" y="404664"/>
            <a:ext cx="7200800"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tr-TR" sz="4000" b="1" dirty="0" smtClean="0">
                <a:ln w="50800"/>
                <a:solidFill>
                  <a:schemeClr val="bg1">
                    <a:shade val="50000"/>
                  </a:schemeClr>
                </a:solidFill>
              </a:rPr>
              <a:t>MARMARA KİMYA SAN.</a:t>
            </a:r>
          </a:p>
        </p:txBody>
      </p:sp>
      <p:sp>
        <p:nvSpPr>
          <p:cNvPr id="11" name="Metin kutusu 10"/>
          <p:cNvSpPr txBox="1"/>
          <p:nvPr/>
        </p:nvSpPr>
        <p:spPr>
          <a:xfrm>
            <a:off x="1" y="4399944"/>
            <a:ext cx="9143999" cy="1200329"/>
          </a:xfrm>
          <a:prstGeom prst="rect">
            <a:avLst/>
          </a:prstGeom>
          <a:noFill/>
        </p:spPr>
        <p:txBody>
          <a:bodyPr wrap="square" rtlCol="0">
            <a:spAutoFit/>
          </a:bodyPr>
          <a:lstStyle/>
          <a:p>
            <a:pPr algn="just"/>
            <a:r>
              <a:rPr lang="tr-TR" dirty="0" smtClean="0"/>
              <a:t>İSKELE VE RIHTIMI YOKTUR. DENİZDEN ŞAMANDIRAYA MONTE EDİLMİŞ HORTUM VASITASI İLE</a:t>
            </a:r>
          </a:p>
          <a:p>
            <a:pPr algn="just"/>
            <a:r>
              <a:rPr lang="tr-TR" dirty="0" smtClean="0"/>
              <a:t>SIVI YÜK TAHLİYESİ YAPILMAKTADIR.</a:t>
            </a:r>
          </a:p>
          <a:p>
            <a:pPr algn="just"/>
            <a:endParaRPr lang="tr-TR" dirty="0"/>
          </a:p>
          <a:p>
            <a:pPr algn="just"/>
            <a:r>
              <a:rPr lang="tr-TR" dirty="0" smtClean="0"/>
              <a:t>2015 YILINDA TOPLAM 10  </a:t>
            </a:r>
            <a:r>
              <a:rPr lang="tr-TR" dirty="0"/>
              <a:t>ADET; 2016 YILI İLK 6 </a:t>
            </a:r>
            <a:r>
              <a:rPr lang="tr-TR" dirty="0" smtClean="0"/>
              <a:t>AYINDA 5 ADET GEMİ HAREKETİ OLMUŞTUR.</a:t>
            </a:r>
          </a:p>
        </p:txBody>
      </p:sp>
    </p:spTree>
    <p:extLst>
      <p:ext uri="{BB962C8B-B14F-4D97-AF65-F5344CB8AC3E}">
        <p14:creationId xmlns:p14="http://schemas.microsoft.com/office/powerpoint/2010/main" val="4984573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1000"/>
                                        <p:tgtEl>
                                          <p:spTgt spid="11">
                                            <p:txEl>
                                              <p:pRg st="3" end="3"/>
                                            </p:txEl>
                                          </p:spTgt>
                                        </p:tgtEl>
                                      </p:cBhvr>
                                    </p:animEffect>
                                    <p:anim calcmode="lin" valueType="num">
                                      <p:cBhvr>
                                        <p:cTn id="1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057"/>
            <a:ext cx="9143998" cy="3789040"/>
          </a:xfrm>
          <a:prstGeom prst="rect">
            <a:avLst/>
          </a:prstGeom>
          <a:ln>
            <a:noFill/>
          </a:ln>
          <a:effectLst>
            <a:softEdge rad="112500"/>
          </a:effectLst>
        </p:spPr>
      </p:pic>
      <p:sp>
        <p:nvSpPr>
          <p:cNvPr id="10" name="Metin kutusu 9"/>
          <p:cNvSpPr txBox="1"/>
          <p:nvPr/>
        </p:nvSpPr>
        <p:spPr>
          <a:xfrm>
            <a:off x="971600" y="404664"/>
            <a:ext cx="7200800"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tr-TR" sz="4000" b="1" dirty="0" smtClean="0">
                <a:ln w="50800"/>
                <a:solidFill>
                  <a:schemeClr val="bg1">
                    <a:shade val="50000"/>
                  </a:schemeClr>
                </a:solidFill>
              </a:rPr>
              <a:t>PLOTAJ HİZMETLERİ</a:t>
            </a:r>
          </a:p>
        </p:txBody>
      </p:sp>
      <p:sp>
        <p:nvSpPr>
          <p:cNvPr id="11" name="Metin kutusu 10"/>
          <p:cNvSpPr txBox="1"/>
          <p:nvPr/>
        </p:nvSpPr>
        <p:spPr>
          <a:xfrm>
            <a:off x="1" y="4149080"/>
            <a:ext cx="9144000" cy="1200329"/>
          </a:xfrm>
          <a:prstGeom prst="rect">
            <a:avLst/>
          </a:prstGeom>
          <a:noFill/>
        </p:spPr>
        <p:txBody>
          <a:bodyPr wrap="square" rtlCol="0">
            <a:spAutoFit/>
          </a:bodyPr>
          <a:lstStyle/>
          <a:p>
            <a:pPr algn="just"/>
            <a:r>
              <a:rPr lang="tr-TR" dirty="0" smtClean="0"/>
              <a:t>İŞLETMECİLİĞİNİ GEMPORT A.Ş.’NİN YAPTIĞI KILAVUZLUK VE ROMÖRKAJ HİZMETLERİNDE FAALİYET GÖSTEREN 40 TON ÇEKME KUVVETİNDE 2 ADET VE YİNE 22 TO ÇEKME KUVVETİNDE 2 ADET OLMAK ÜZERE TOPLAM 4 ADET ROMÖRKÖR, AYRICA 2 ADET PİLOT, 1 ADET PALAMAR BOTU VE 12 ADET KILAVUZ KAPTAN İLE KILAVUZLUK HİZMETİ VERİLMEKTEDİR.</a:t>
            </a:r>
          </a:p>
        </p:txBody>
      </p:sp>
    </p:spTree>
    <p:extLst>
      <p:ext uri="{BB962C8B-B14F-4D97-AF65-F5344CB8AC3E}">
        <p14:creationId xmlns:p14="http://schemas.microsoft.com/office/powerpoint/2010/main" val="24543718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Metin kutusu 9"/>
          <p:cNvSpPr txBox="1"/>
          <p:nvPr/>
        </p:nvSpPr>
        <p:spPr>
          <a:xfrm>
            <a:off x="2051720" y="548680"/>
            <a:ext cx="5904656"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000" b="1" dirty="0" smtClean="0">
                <a:ln w="11430">
                  <a:solidFill>
                    <a:srgbClr val="7030A0"/>
                  </a:solidFill>
                </a:ln>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b="100000"/>
                  </a:path>
                  <a:tileRect t="-100000" r="-100000"/>
                </a:gradFill>
                <a:effectLst>
                  <a:outerShdw blurRad="60007" dist="310007" dir="7680000" sy="30000" kx="1300200" algn="ctr" rotWithShape="0">
                    <a:prstClr val="black">
                      <a:alpha val="32000"/>
                    </a:prstClr>
                  </a:outerShdw>
                </a:effectLst>
              </a:rPr>
              <a:t>KÜÇÜK VE ORTA ÖLÇEKLİ SANAYİ</a:t>
            </a:r>
            <a:endParaRPr lang="tr-TR" sz="4000" b="1" dirty="0">
              <a:ln w="11430">
                <a:solidFill>
                  <a:srgbClr val="7030A0"/>
                </a:solidFill>
              </a:ln>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b="100000"/>
                </a:path>
                <a:tileRect t="-100000" r="-100000"/>
              </a:gra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846442906"/>
      </p:ext>
    </p:extLst>
  </p:cSld>
  <p:clrMapOvr>
    <a:masterClrMapping/>
  </p:clrMapOvr>
  <mc:AlternateContent xmlns:mc="http://schemas.openxmlformats.org/markup-compatibility/2006" xmlns:p14="http://schemas.microsoft.com/office/powerpoint/2010/main">
    <mc:Choice Requires="p14">
      <p:transition spd="slow" p14:dur="2500">
        <p:wheel spokes="1"/>
      </p:transition>
    </mc:Choice>
    <mc:Fallback xmlns="">
      <p:transition spd="slow">
        <p:wheel spokes="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76672"/>
            <a:ext cx="7772400" cy="1470025"/>
          </a:xfrm>
        </p:spPr>
        <p:txBody>
          <a:bodyPr>
            <a:normAutofit fontScale="90000"/>
            <a:scene3d>
              <a:camera prst="orthographicFront">
                <a:rot lat="0" lon="0" rev="0"/>
              </a:camera>
              <a:lightRig rig="threePt" dir="t"/>
            </a:scene3d>
          </a:bodyPr>
          <a:lstStyle/>
          <a:p>
            <a:r>
              <a:rPr lang="tr-TR" sz="10000" dirty="0" smtClean="0">
                <a:solidFill>
                  <a:schemeClr val="bg1"/>
                </a:solidFill>
                <a:effectLst>
                  <a:outerShdw blurRad="50800" dist="152400" dir="14760000" algn="ctr" rotWithShape="0">
                    <a:srgbClr val="000000"/>
                  </a:outerShdw>
                </a:effectLst>
                <a:latin typeface="Century Schoolbook" pitchFamily="18" charset="0"/>
              </a:rPr>
              <a:t>GEMLİK</a:t>
            </a:r>
            <a:endParaRPr lang="tr-TR" sz="10000" dirty="0">
              <a:solidFill>
                <a:schemeClr val="bg1"/>
              </a:solidFill>
              <a:effectLst>
                <a:outerShdw blurRad="50800" dist="152400" dir="14760000" algn="ctr" rotWithShape="0">
                  <a:srgbClr val="000000"/>
                </a:outerShdw>
              </a:effectLst>
              <a:latin typeface="Century Schoolbook" pitchFamily="18" charset="0"/>
            </a:endParaRPr>
          </a:p>
        </p:txBody>
      </p:sp>
    </p:spTree>
    <p:extLst>
      <p:ext uri="{BB962C8B-B14F-4D97-AF65-F5344CB8AC3E}">
        <p14:creationId xmlns:p14="http://schemas.microsoft.com/office/powerpoint/2010/main" val="3470864056"/>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Metin kutusu 3"/>
          <p:cNvSpPr txBox="1"/>
          <p:nvPr/>
        </p:nvSpPr>
        <p:spPr>
          <a:xfrm>
            <a:off x="516969" y="692696"/>
            <a:ext cx="8424936" cy="4478149"/>
          </a:xfrm>
          <a:prstGeom prst="rect">
            <a:avLst/>
          </a:prstGeom>
          <a:noFill/>
        </p:spPr>
        <p:txBody>
          <a:bodyPr wrap="square" rtlCol="0">
            <a:spAutoFit/>
          </a:bodyPr>
          <a:lstStyle/>
          <a:p>
            <a:pPr marL="342900" indent="-342900">
              <a:buFont typeface="Arial" pitchFamily="34" charset="0"/>
              <a:buChar char="•"/>
            </a:pPr>
            <a:r>
              <a:rPr lang="tr-TR" sz="2000" b="1" dirty="0" smtClean="0"/>
              <a:t>SANAYİ SİTESİ SAYISI			: </a:t>
            </a:r>
            <a:r>
              <a:rPr lang="tr-TR" sz="2000" b="1" dirty="0"/>
              <a:t>2</a:t>
            </a:r>
            <a:endParaRPr lang="tr-TR" sz="2000" b="1" dirty="0" smtClean="0"/>
          </a:p>
          <a:p>
            <a:r>
              <a:rPr lang="tr-TR" sz="1500" dirty="0" smtClean="0">
                <a:latin typeface="Times New Roman" pitchFamily="18" charset="0"/>
                <a:cs typeface="Times New Roman" pitchFamily="18" charset="0"/>
              </a:rPr>
              <a:t>        KÜÇÜK SANAYİ SİTESİ			: 205 İŞYERİ 600 ÇALIŞAN</a:t>
            </a:r>
          </a:p>
          <a:p>
            <a:r>
              <a:rPr lang="tr-TR" sz="1500" dirty="0">
                <a:latin typeface="Times New Roman" pitchFamily="18" charset="0"/>
                <a:cs typeface="Times New Roman" pitchFamily="18" charset="0"/>
              </a:rPr>
              <a:t> </a:t>
            </a:r>
            <a:r>
              <a:rPr lang="tr-TR" sz="1500" dirty="0" smtClean="0">
                <a:latin typeface="Times New Roman" pitchFamily="18" charset="0"/>
                <a:cs typeface="Times New Roman" pitchFamily="18" charset="0"/>
              </a:rPr>
              <a:t>       BAĞ-KUR SANAYİ SİTESİ			: 12 İŞYERİ 50 ÇALIŞAN</a:t>
            </a:r>
          </a:p>
          <a:p>
            <a:endParaRPr lang="tr-TR" sz="2000" b="1" dirty="0" smtClean="0"/>
          </a:p>
          <a:p>
            <a:pPr marL="342900" indent="-342900">
              <a:buFont typeface="Arial" pitchFamily="34" charset="0"/>
              <a:buChar char="•"/>
            </a:pPr>
            <a:endParaRPr lang="tr-TR" sz="2000" b="1" dirty="0" smtClean="0"/>
          </a:p>
          <a:p>
            <a:pPr marL="342900" indent="-342900" algn="ctr">
              <a:buFont typeface="Arial" pitchFamily="34" charset="0"/>
              <a:buChar char="•"/>
            </a:pPr>
            <a:r>
              <a:rPr lang="tr-TR" sz="2000" b="1" dirty="0" smtClean="0"/>
              <a:t>İLÇEDEN YAPILAN İHRACAT DEĞERİ	</a:t>
            </a:r>
          </a:p>
          <a:p>
            <a:pPr marL="342900" indent="-342900">
              <a:buFont typeface="Arial" pitchFamily="34" charset="0"/>
              <a:buChar char="•"/>
            </a:pPr>
            <a:r>
              <a:rPr lang="tr-TR" sz="2000" b="1" dirty="0" smtClean="0"/>
              <a:t>2015	YILI				: </a:t>
            </a:r>
            <a:r>
              <a:rPr lang="tr-TR" sz="2000" b="1" dirty="0"/>
              <a:t>10.226.828.617 </a:t>
            </a:r>
            <a:r>
              <a:rPr lang="tr-TR" sz="2000" b="1" dirty="0" smtClean="0"/>
              <a:t>USD</a:t>
            </a:r>
          </a:p>
          <a:p>
            <a:pPr marL="342900" indent="-342900">
              <a:buFont typeface="Arial" pitchFamily="34" charset="0"/>
              <a:buChar char="•"/>
            </a:pPr>
            <a:r>
              <a:rPr lang="tr-TR" sz="2000" b="1" dirty="0" smtClean="0"/>
              <a:t>2016 İLK 6 AY				: 4.015.638.316 USD</a:t>
            </a:r>
          </a:p>
          <a:p>
            <a:pPr marL="342900" indent="-342900">
              <a:buFont typeface="Arial" pitchFamily="34" charset="0"/>
              <a:buChar char="•"/>
            </a:pPr>
            <a:endParaRPr lang="tr-TR" sz="2000" b="1" dirty="0" smtClean="0"/>
          </a:p>
          <a:p>
            <a:pPr marL="342900" indent="-342900" algn="ctr">
              <a:buFont typeface="Arial" pitchFamily="34" charset="0"/>
              <a:buChar char="•"/>
            </a:pPr>
            <a:r>
              <a:rPr lang="tr-TR" sz="2000" b="1" dirty="0" smtClean="0"/>
              <a:t>İLÇEDEN YAPILAN İTHALAT DEĞERİ	</a:t>
            </a:r>
          </a:p>
          <a:p>
            <a:pPr marL="342900" indent="-342900">
              <a:buFont typeface="Arial" pitchFamily="34" charset="0"/>
              <a:buChar char="•"/>
            </a:pPr>
            <a:r>
              <a:rPr lang="tr-TR" sz="2000" b="1" dirty="0" smtClean="0"/>
              <a:t>2015 YILI				: </a:t>
            </a:r>
            <a:r>
              <a:rPr lang="tr-TR" sz="2000" b="1" dirty="0"/>
              <a:t>8.082.365.054 </a:t>
            </a:r>
            <a:r>
              <a:rPr lang="tr-TR" sz="2000" b="1" dirty="0" smtClean="0"/>
              <a:t>USD</a:t>
            </a:r>
          </a:p>
          <a:p>
            <a:pPr marL="342900" indent="-342900">
              <a:buFont typeface="Arial" pitchFamily="34" charset="0"/>
              <a:buChar char="•"/>
            </a:pPr>
            <a:r>
              <a:rPr lang="tr-TR" sz="2000" b="1" dirty="0" smtClean="0"/>
              <a:t>2016 YILI İLK 6 AY			: 3.163.340.989 USD</a:t>
            </a:r>
            <a:endParaRPr lang="tr-TR" sz="2000" b="1" dirty="0"/>
          </a:p>
          <a:p>
            <a:pPr marL="342900" indent="-342900">
              <a:buFont typeface="Arial" pitchFamily="34" charset="0"/>
              <a:buChar char="•"/>
            </a:pPr>
            <a:endParaRPr lang="tr-TR" sz="2000" b="1" dirty="0" smtClean="0"/>
          </a:p>
          <a:p>
            <a:endParaRPr lang="tr-TR" sz="2000" dirty="0" smtClean="0">
              <a:latin typeface="Times New Roman" pitchFamily="18" charset="0"/>
              <a:cs typeface="Times New Roman" pitchFamily="18" charset="0"/>
            </a:endParaRPr>
          </a:p>
          <a:p>
            <a:endParaRPr lang="tr-TR" sz="1500" dirty="0">
              <a:latin typeface="Times New Roman" pitchFamily="18" charset="0"/>
              <a:cs typeface="Times New Roman" pitchFamily="18" charset="0"/>
            </a:endParaRPr>
          </a:p>
        </p:txBody>
      </p:sp>
    </p:spTree>
    <p:extLst>
      <p:ext uri="{BB962C8B-B14F-4D97-AF65-F5344CB8AC3E}">
        <p14:creationId xmlns:p14="http://schemas.microsoft.com/office/powerpoint/2010/main" val="24389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20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2000"/>
                                        <p:tgtEl>
                                          <p:spTgt spid="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6" dur="2000"/>
                                        <p:tgtEl>
                                          <p:spTgt spid="4">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9" dur="2000"/>
                                        <p:tgtEl>
                                          <p:spTgt spid="4">
                                            <p:txEl>
                                              <p:pRg st="6" end="6"/>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2" dur="2000"/>
                                        <p:tgtEl>
                                          <p:spTgt spid="4">
                                            <p:txEl>
                                              <p:pRg st="7" end="7"/>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randombar(horizontal)">
                                      <p:cBhvr>
                                        <p:cTn id="25" dur="2000"/>
                                        <p:tgtEl>
                                          <p:spTgt spid="4">
                                            <p:txEl>
                                              <p:pRg st="9" end="9"/>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28" dur="2000"/>
                                        <p:tgtEl>
                                          <p:spTgt spid="4">
                                            <p:txEl>
                                              <p:pRg st="10" end="10"/>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31" dur="2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Metin kutusu 3"/>
          <p:cNvSpPr txBox="1"/>
          <p:nvPr/>
        </p:nvSpPr>
        <p:spPr>
          <a:xfrm>
            <a:off x="539552" y="188640"/>
            <a:ext cx="8424936" cy="5555367"/>
          </a:xfrm>
          <a:prstGeom prst="rect">
            <a:avLst/>
          </a:prstGeom>
          <a:noFill/>
        </p:spPr>
        <p:txBody>
          <a:bodyPr wrap="square" rtlCol="0">
            <a:spAutoFit/>
          </a:bodyPr>
          <a:lstStyle/>
          <a:p>
            <a:pPr marL="342900" indent="-342900">
              <a:buFont typeface="Arial" pitchFamily="34" charset="0"/>
              <a:buChar char="•"/>
            </a:pPr>
            <a:endParaRPr lang="tr-TR" sz="2000" b="1" dirty="0" smtClean="0"/>
          </a:p>
          <a:p>
            <a:pPr marL="342900" indent="-342900" algn="ctr">
              <a:buFont typeface="Arial" pitchFamily="34" charset="0"/>
              <a:buChar char="•"/>
            </a:pPr>
            <a:r>
              <a:rPr lang="tr-TR" sz="2000" b="1" dirty="0"/>
              <a:t>VERGİ MÜKELLEF SAYISI		</a:t>
            </a:r>
          </a:p>
          <a:p>
            <a:pPr marL="342900" indent="-342900">
              <a:buFont typeface="Arial" pitchFamily="34" charset="0"/>
              <a:buChar char="•"/>
            </a:pPr>
            <a:r>
              <a:rPr lang="tr-TR" sz="2000" b="1" dirty="0"/>
              <a:t>2015	YILI				:29.984</a:t>
            </a:r>
          </a:p>
          <a:p>
            <a:pPr marL="342900" indent="-342900">
              <a:buFont typeface="Arial" pitchFamily="34" charset="0"/>
              <a:buChar char="•"/>
            </a:pPr>
            <a:r>
              <a:rPr lang="tr-TR" sz="2000" b="1" dirty="0"/>
              <a:t>2016 İLK AYI				:30.862</a:t>
            </a:r>
          </a:p>
          <a:p>
            <a:pPr marL="342900" indent="-342900">
              <a:buFont typeface="Arial" pitchFamily="34" charset="0"/>
              <a:buChar char="•"/>
            </a:pPr>
            <a:endParaRPr lang="tr-TR" sz="2000" b="1" dirty="0" smtClean="0"/>
          </a:p>
          <a:p>
            <a:pPr marL="342900" indent="-342900" algn="ctr">
              <a:buFont typeface="Arial" pitchFamily="34" charset="0"/>
              <a:buChar char="•"/>
            </a:pPr>
            <a:r>
              <a:rPr lang="tr-TR" sz="2000" b="1" dirty="0" smtClean="0"/>
              <a:t>VERGİ TAHSİLATI 			 </a:t>
            </a:r>
          </a:p>
          <a:p>
            <a:pPr marL="342900" indent="-342900">
              <a:buFont typeface="Arial" pitchFamily="34" charset="0"/>
              <a:buChar char="•"/>
            </a:pPr>
            <a:r>
              <a:rPr lang="tr-TR" sz="2000" b="1" dirty="0"/>
              <a:t>2015 YILI				: 209.932.848-TL</a:t>
            </a:r>
          </a:p>
          <a:p>
            <a:pPr marL="342900" indent="-342900">
              <a:buFont typeface="Arial" pitchFamily="34" charset="0"/>
              <a:buChar char="•"/>
            </a:pPr>
            <a:r>
              <a:rPr lang="tr-TR" sz="2000" b="1" dirty="0" smtClean="0"/>
              <a:t>2016 YILI İLK 6 AY			: 158.506.656-TL</a:t>
            </a:r>
          </a:p>
          <a:p>
            <a:pPr marL="342900" indent="-342900">
              <a:buFont typeface="Arial" pitchFamily="34" charset="0"/>
              <a:buChar char="•"/>
            </a:pPr>
            <a:endParaRPr lang="tr-TR" sz="2000" b="1" dirty="0" smtClean="0"/>
          </a:p>
          <a:p>
            <a:pPr marL="342900" indent="-342900">
              <a:buFont typeface="Arial" pitchFamily="34" charset="0"/>
              <a:buChar char="•"/>
            </a:pPr>
            <a:r>
              <a:rPr lang="tr-TR" sz="2000" b="1" dirty="0" smtClean="0"/>
              <a:t>VERGİ TAHSİLAT ORANI		 </a:t>
            </a:r>
          </a:p>
          <a:p>
            <a:pPr marL="342900" indent="-342900">
              <a:buFont typeface="Arial" pitchFamily="34" charset="0"/>
              <a:buChar char="•"/>
            </a:pPr>
            <a:r>
              <a:rPr lang="tr-TR" sz="2000" b="1" dirty="0" smtClean="0"/>
              <a:t>2015 YILI				: % 48,53</a:t>
            </a:r>
          </a:p>
          <a:p>
            <a:pPr marL="342900" indent="-342900">
              <a:buFont typeface="Arial" pitchFamily="34" charset="0"/>
              <a:buChar char="•"/>
            </a:pPr>
            <a:r>
              <a:rPr lang="tr-TR" sz="2000" b="1" dirty="0" smtClean="0"/>
              <a:t>2016 YILI İLK 6 AY			: % 59,03</a:t>
            </a:r>
          </a:p>
          <a:p>
            <a:pPr marL="342900" indent="-342900">
              <a:buFont typeface="Arial" pitchFamily="34" charset="0"/>
              <a:buChar char="•"/>
            </a:pPr>
            <a:endParaRPr lang="tr-TR" sz="2000" b="1" dirty="0" smtClean="0"/>
          </a:p>
          <a:p>
            <a:pPr marL="342900" indent="-342900">
              <a:buFont typeface="Arial" pitchFamily="34" charset="0"/>
              <a:buChar char="•"/>
            </a:pPr>
            <a:r>
              <a:rPr lang="tr-TR" sz="2000" b="1" dirty="0" smtClean="0"/>
              <a:t>BELEDİYE BÜTÇESİ			: 82.198.000,00-TL</a:t>
            </a:r>
          </a:p>
          <a:p>
            <a:pPr marL="342900" indent="-342900">
              <a:buFont typeface="Arial" pitchFamily="34" charset="0"/>
              <a:buChar char="•"/>
            </a:pPr>
            <a:r>
              <a:rPr lang="tr-TR" sz="2000" b="1" dirty="0" smtClean="0"/>
              <a:t>BELEDİYE BÜTÇESİNDEN YATIRIMLARA</a:t>
            </a:r>
          </a:p>
          <a:p>
            <a:r>
              <a:rPr lang="tr-TR" sz="2000" b="1" dirty="0" smtClean="0"/>
              <a:t>      AYRILAN PAY				: 28.925.000,00.-TL</a:t>
            </a:r>
          </a:p>
          <a:p>
            <a:endParaRPr lang="tr-TR" sz="2000" dirty="0" smtClean="0">
              <a:latin typeface="Times New Roman" pitchFamily="18" charset="0"/>
              <a:cs typeface="Times New Roman" pitchFamily="18" charset="0"/>
            </a:endParaRPr>
          </a:p>
          <a:p>
            <a:endParaRPr lang="tr-TR" sz="1500" dirty="0">
              <a:latin typeface="Times New Roman" pitchFamily="18" charset="0"/>
              <a:cs typeface="Times New Roman" pitchFamily="18" charset="0"/>
            </a:endParaRPr>
          </a:p>
        </p:txBody>
      </p:sp>
    </p:spTree>
    <p:extLst>
      <p:ext uri="{BB962C8B-B14F-4D97-AF65-F5344CB8AC3E}">
        <p14:creationId xmlns:p14="http://schemas.microsoft.com/office/powerpoint/2010/main" val="41723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wipe(down)">
                                      <p:cBhvr>
                                        <p:cTn id="18" dur="500"/>
                                        <p:tgtEl>
                                          <p:spTgt spid="4">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down)">
                                      <p:cBhvr>
                                        <p:cTn id="21" dur="500"/>
                                        <p:tgtEl>
                                          <p:spTgt spid="4">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wipe(down)">
                                      <p:cBhvr>
                                        <p:cTn id="24" dur="500"/>
                                        <p:tgtEl>
                                          <p:spTgt spid="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wipe(down)">
                                      <p:cBhvr>
                                        <p:cTn id="29" dur="500"/>
                                        <p:tgtEl>
                                          <p:spTgt spid="4">
                                            <p:txEl>
                                              <p:pRg st="9" end="9"/>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down)">
                                      <p:cBhvr>
                                        <p:cTn id="32" dur="500"/>
                                        <p:tgtEl>
                                          <p:spTgt spid="4">
                                            <p:txEl>
                                              <p:pRg st="10" end="1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wipe(down)">
                                      <p:cBhvr>
                                        <p:cTn id="35" dur="500"/>
                                        <p:tgtEl>
                                          <p:spTgt spid="4">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13" end="13"/>
                                            </p:txEl>
                                          </p:spTgt>
                                        </p:tgtEl>
                                        <p:attrNameLst>
                                          <p:attrName>style.visibility</p:attrName>
                                        </p:attrNameLst>
                                      </p:cBhvr>
                                      <p:to>
                                        <p:strVal val="visible"/>
                                      </p:to>
                                    </p:set>
                                    <p:animEffect transition="in" filter="wipe(down)">
                                      <p:cBhvr>
                                        <p:cTn id="40" dur="500"/>
                                        <p:tgtEl>
                                          <p:spTgt spid="4">
                                            <p:txEl>
                                              <p:pRg st="13" end="13"/>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Effect transition="in" filter="wipe(down)">
                                      <p:cBhvr>
                                        <p:cTn id="43" dur="500"/>
                                        <p:tgtEl>
                                          <p:spTgt spid="4">
                                            <p:txEl>
                                              <p:pRg st="14" end="14"/>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15" end="15"/>
                                            </p:txEl>
                                          </p:spTgt>
                                        </p:tgtEl>
                                        <p:attrNameLst>
                                          <p:attrName>style.visibility</p:attrName>
                                        </p:attrNameLst>
                                      </p:cBhvr>
                                      <p:to>
                                        <p:strVal val="visible"/>
                                      </p:to>
                                    </p:set>
                                    <p:animEffect transition="in" filter="wipe(down)">
                                      <p:cBhvr>
                                        <p:cTn id="46"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Metin kutusu 5"/>
          <p:cNvSpPr txBox="1"/>
          <p:nvPr/>
        </p:nvSpPr>
        <p:spPr>
          <a:xfrm>
            <a:off x="2483768" y="240176"/>
            <a:ext cx="4074570" cy="1169551"/>
          </a:xfrm>
          <a:prstGeom prst="rect">
            <a:avLst/>
          </a:prstGeom>
          <a:noFill/>
        </p:spPr>
        <p:txBody>
          <a:bodyPr wrap="square" rtlCol="0">
            <a:spAutoFit/>
          </a:bodyPr>
          <a:lstStyle/>
          <a:p>
            <a:pPr algn="ctr"/>
            <a:r>
              <a:rPr lang="tr-TR" sz="4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YATIRIMLARIMIZ</a:t>
            </a:r>
            <a:endParaRPr lang="tr-TR" sz="4000" b="1" dirty="0" smtClean="0">
              <a:solidFill>
                <a:prstClr val="black"/>
              </a:solidFill>
            </a:endParaRPr>
          </a:p>
          <a:p>
            <a:pPr algn="ctr"/>
            <a:endParaRPr lang="tr-TR" sz="3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6632"/>
            <a:ext cx="2016224" cy="157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Nesne 6"/>
          <p:cNvGraphicFramePr>
            <a:graphicFrameLocks noChangeAspect="1"/>
          </p:cNvGraphicFramePr>
          <p:nvPr>
            <p:extLst>
              <p:ext uri="{D42A27DB-BD31-4B8C-83A1-F6EECF244321}">
                <p14:modId xmlns:p14="http://schemas.microsoft.com/office/powerpoint/2010/main" val="3274513535"/>
              </p:ext>
            </p:extLst>
          </p:nvPr>
        </p:nvGraphicFramePr>
        <p:xfrm>
          <a:off x="251520" y="2780928"/>
          <a:ext cx="8639175" cy="4029075"/>
        </p:xfrm>
        <a:graphic>
          <a:graphicData uri="http://schemas.openxmlformats.org/presentationml/2006/ole">
            <mc:AlternateContent xmlns:mc="http://schemas.openxmlformats.org/markup-compatibility/2006">
              <mc:Choice xmlns:v="urn:schemas-microsoft-com:vml" Requires="v">
                <p:oleObj spid="_x0000_s8233" name="Çalışma Sayfası" r:id="rId5" imgW="8639243" imgH="4029075" progId="Excel.Sheet.12">
                  <p:embed/>
                </p:oleObj>
              </mc:Choice>
              <mc:Fallback>
                <p:oleObj name="Çalışma Sayfası" r:id="rId5" imgW="8639243" imgH="4029075" progId="Excel.Sheet.12">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780928"/>
                        <a:ext cx="8639175" cy="402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8338" y="144353"/>
            <a:ext cx="2555776" cy="1504038"/>
          </a:xfrm>
          <a:prstGeom prst="rect">
            <a:avLst/>
          </a:prstGeom>
          <a:ln>
            <a:noFill/>
          </a:ln>
          <a:effectLst>
            <a:softEdge rad="112500"/>
          </a:effectLst>
        </p:spPr>
      </p:pic>
    </p:spTree>
    <p:extLst>
      <p:ext uri="{BB962C8B-B14F-4D97-AF65-F5344CB8AC3E}">
        <p14:creationId xmlns:p14="http://schemas.microsoft.com/office/powerpoint/2010/main" val="381063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973717392"/>
              </p:ext>
            </p:extLst>
          </p:nvPr>
        </p:nvGraphicFramePr>
        <p:xfrm>
          <a:off x="204788" y="247650"/>
          <a:ext cx="8734425" cy="6362700"/>
        </p:xfrm>
        <a:graphic>
          <a:graphicData uri="http://schemas.openxmlformats.org/presentationml/2006/ole">
            <mc:AlternateContent xmlns:mc="http://schemas.openxmlformats.org/markup-compatibility/2006">
              <mc:Choice xmlns:v="urn:schemas-microsoft-com:vml" Requires="v">
                <p:oleObj spid="_x0000_s9255" name="Çalışma Sayfası" r:id="rId4" imgW="8734357" imgH="6362790" progId="Excel.Sheet.12">
                  <p:embed/>
                </p:oleObj>
              </mc:Choice>
              <mc:Fallback>
                <p:oleObj name="Çalışma Sayfası" r:id="rId4" imgW="8734357" imgH="6362790" progId="Excel.Sheet.12">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247650"/>
                        <a:ext cx="8734425" cy="636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6219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435202997"/>
              </p:ext>
            </p:extLst>
          </p:nvPr>
        </p:nvGraphicFramePr>
        <p:xfrm>
          <a:off x="204788" y="1114425"/>
          <a:ext cx="8734425" cy="4629150"/>
        </p:xfrm>
        <a:graphic>
          <a:graphicData uri="http://schemas.openxmlformats.org/presentationml/2006/ole">
            <mc:AlternateContent xmlns:mc="http://schemas.openxmlformats.org/markup-compatibility/2006">
              <mc:Choice xmlns:v="urn:schemas-microsoft-com:vml" Requires="v">
                <p:oleObj spid="_x0000_s10279" name="Çalışma Sayfası" r:id="rId4" imgW="8734357" imgH="4629150" progId="Excel.Sheet.12">
                  <p:embed/>
                </p:oleObj>
              </mc:Choice>
              <mc:Fallback>
                <p:oleObj name="Çalışma Sayfası" r:id="rId4" imgW="8734357" imgH="4629150" progId="Excel.Sheet.12">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1114425"/>
                        <a:ext cx="8734425" cy="462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2084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Metin kutusu 5"/>
          <p:cNvSpPr txBox="1"/>
          <p:nvPr/>
        </p:nvSpPr>
        <p:spPr>
          <a:xfrm>
            <a:off x="2585662" y="188640"/>
            <a:ext cx="4074570" cy="1169551"/>
          </a:xfrm>
          <a:prstGeom prst="rect">
            <a:avLst/>
          </a:prstGeom>
          <a:noFill/>
        </p:spPr>
        <p:txBody>
          <a:bodyPr wrap="square" rtlCol="0">
            <a:spAutoFit/>
          </a:bodyPr>
          <a:lstStyle/>
          <a:p>
            <a:pPr algn="ctr"/>
            <a:r>
              <a:rPr lang="tr-TR" sz="4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YATIRIMLARIMIZ</a:t>
            </a:r>
            <a:endParaRPr lang="tr-TR" sz="4000" b="1" dirty="0" smtClean="0">
              <a:solidFill>
                <a:prstClr val="black"/>
              </a:solidFill>
            </a:endParaRPr>
          </a:p>
          <a:p>
            <a:pPr algn="ctr"/>
            <a:endParaRPr lang="tr-TR" sz="3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2483768" cy="1152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38" name="Picture 2" descr="F:\Yazı İşleri Belgeler\Logo Büyü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327"/>
            <a:ext cx="2160240" cy="22505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Dikdörtgen 7"/>
          <p:cNvSpPr/>
          <p:nvPr/>
        </p:nvSpPr>
        <p:spPr>
          <a:xfrm>
            <a:off x="899592" y="2690336"/>
            <a:ext cx="7776864" cy="1938992"/>
          </a:xfrm>
          <a:prstGeom prst="rect">
            <a:avLst/>
          </a:prstGeom>
        </p:spPr>
        <p:txBody>
          <a:bodyPr wrap="square">
            <a:spAutoFit/>
          </a:bodyPr>
          <a:lstStyle/>
          <a:p>
            <a:pPr marL="342900" indent="-342900" algn="just">
              <a:buFont typeface="Arial" pitchFamily="34" charset="0"/>
              <a:buChar char="•"/>
            </a:pPr>
            <a:r>
              <a:rPr lang="tr-TR" sz="2000" b="1" dirty="0" smtClean="0"/>
              <a:t>GEMLİK SOSYAL YARDIMLAŞMA VE DAYANIŞMA VAKFI VE İLÇE MİLLİ EĞİTİM MÜDÜRLÜĞÜNCE ORTAKLAŞA OLARAK HAZIRLANAN 3 YILDAN BERİ YAPILAN VE 2015 – 2016 YILI EĞİTİM ÖĞRETİM YILINDA DA DEVAM EDEN TOPLAM 84.100-TL BÜTÇELİ «SOFRAMIZDA SANA DA YER VAR» PROJESİ İLE MUHTAÇ VE FAKİR DURUMDAKİ 163 AİLENİN PROJEYE DAHİL OLMALARI SAĞLANMIŞTIR.</a:t>
            </a:r>
            <a:endParaRPr lang="tr-TR" sz="2000" b="1" dirty="0"/>
          </a:p>
        </p:txBody>
      </p:sp>
    </p:spTree>
    <p:extLst>
      <p:ext uri="{BB962C8B-B14F-4D97-AF65-F5344CB8AC3E}">
        <p14:creationId xmlns:p14="http://schemas.microsoft.com/office/powerpoint/2010/main" val="147571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Haberler\Eskiler\Okul İnşaatları\DSC07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00148"/>
            <a:ext cx="4032622" cy="290004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977206" y="980727"/>
            <a:ext cx="3816424" cy="1538883"/>
          </a:xfrm>
          <a:prstGeom prst="rect">
            <a:avLst/>
          </a:prstGeom>
          <a:noFill/>
        </p:spPr>
        <p:txBody>
          <a:bodyPr wrap="square" rtlCol="0">
            <a:spAutoFit/>
          </a:bodyPr>
          <a:lstStyle/>
          <a:p>
            <a:pPr algn="ctr"/>
            <a:r>
              <a:rPr lang="tr-TR" sz="4700" b="1" dirty="0" smtClean="0">
                <a:ln w="17780" cmpd="sng">
                  <a:solidFill>
                    <a:srgbClr val="FFFFFF"/>
                  </a:solidFill>
                  <a:prstDash val="solid"/>
                  <a:miter lim="800000"/>
                </a:ln>
                <a:solidFill>
                  <a:schemeClr val="accent2"/>
                </a:solidFill>
                <a:effectLst>
                  <a:outerShdw blurRad="50800" algn="tl" rotWithShape="0">
                    <a:srgbClr val="000000"/>
                  </a:outerShdw>
                </a:effectLst>
              </a:rPr>
              <a:t>MİLLİ EĞİTİM YATIRIMLARI</a:t>
            </a:r>
          </a:p>
        </p:txBody>
      </p:sp>
      <p:sp>
        <p:nvSpPr>
          <p:cNvPr id="3" name="Dikdörtgen 2"/>
          <p:cNvSpPr/>
          <p:nvPr/>
        </p:nvSpPr>
        <p:spPr>
          <a:xfrm>
            <a:off x="6694" y="3164681"/>
            <a:ext cx="8964488" cy="3416320"/>
          </a:xfrm>
          <a:prstGeom prst="rect">
            <a:avLst/>
          </a:prstGeom>
        </p:spPr>
        <p:txBody>
          <a:bodyPr wrap="square">
            <a:spAutoFit/>
          </a:bodyPr>
          <a:lstStyle/>
          <a:p>
            <a:pPr algn="just"/>
            <a:r>
              <a:rPr lang="de-DE" b="1" i="1" u="sng" dirty="0"/>
              <a:t>İLÇE MİLLİ EĞİTİM MÜDÜRLÜĞÜ PLANLANAN YATIRIMLARI</a:t>
            </a:r>
            <a:endParaRPr lang="tr-TR" i="1" dirty="0"/>
          </a:p>
          <a:p>
            <a:pPr algn="just"/>
            <a:r>
              <a:rPr lang="de-DE" b="1" dirty="0"/>
              <a:t> </a:t>
            </a:r>
            <a:r>
              <a:rPr lang="tr-TR" b="1" dirty="0" smtClean="0"/>
              <a:t>YİKOB TARAFINDAN YAPILAN YATIRIMLAR</a:t>
            </a:r>
          </a:p>
          <a:p>
            <a:pPr algn="just"/>
            <a:r>
              <a:rPr lang="tr-TR" b="1" dirty="0" smtClean="0"/>
              <a:t>1 – </a:t>
            </a:r>
            <a:r>
              <a:rPr lang="tr-TR" dirty="0" smtClean="0"/>
              <a:t>GAZİ ORTAOKULU</a:t>
            </a:r>
          </a:p>
          <a:p>
            <a:pPr algn="just"/>
            <a:r>
              <a:rPr lang="tr-TR" b="1" dirty="0" smtClean="0"/>
              <a:t>2 – </a:t>
            </a:r>
            <a:r>
              <a:rPr lang="tr-TR" dirty="0" smtClean="0"/>
              <a:t>İHL ORTAOKULU</a:t>
            </a:r>
          </a:p>
          <a:p>
            <a:pPr algn="just"/>
            <a:r>
              <a:rPr lang="tr-TR" b="1" i="1" u="sng" dirty="0" smtClean="0"/>
              <a:t>MİLLİ EĞİTİM BAKANLIĞINCA 2015 – 2017 YATIRIM PROGRAMINA ALINAN YATIRIMLAR</a:t>
            </a:r>
          </a:p>
          <a:p>
            <a:pPr algn="just"/>
            <a:r>
              <a:rPr lang="tr-TR" b="1" dirty="0" smtClean="0"/>
              <a:t>1 – </a:t>
            </a:r>
            <a:r>
              <a:rPr lang="tr-TR" dirty="0" smtClean="0"/>
              <a:t>MESLEKİ TEKNİK ANADOLU LİSESİ</a:t>
            </a:r>
          </a:p>
          <a:p>
            <a:pPr algn="just"/>
            <a:r>
              <a:rPr lang="tr-TR" b="1" dirty="0" smtClean="0"/>
              <a:t>2 – </a:t>
            </a:r>
            <a:r>
              <a:rPr lang="tr-TR" dirty="0" smtClean="0"/>
              <a:t>REHBERLİK VE ARAŞTIRMA MERKEZİ</a:t>
            </a:r>
          </a:p>
          <a:p>
            <a:pPr algn="just"/>
            <a:r>
              <a:rPr lang="tr-TR" b="1" dirty="0" smtClean="0"/>
              <a:t>3 </a:t>
            </a:r>
            <a:r>
              <a:rPr lang="tr-TR" dirty="0" smtClean="0"/>
              <a:t>– ÖZEL EĞİTİM İŞ UYGULAMA OKULU</a:t>
            </a:r>
            <a:endParaRPr lang="tr-TR" dirty="0"/>
          </a:p>
          <a:p>
            <a:pPr algn="just"/>
            <a:r>
              <a:rPr lang="tr-TR" b="1" i="1" u="sng" dirty="0" smtClean="0"/>
              <a:t>HAYIRSEVERLERLE YAPILAN PROTOKOLLER</a:t>
            </a:r>
          </a:p>
          <a:p>
            <a:pPr algn="just"/>
            <a:r>
              <a:rPr lang="tr-TR" b="1" dirty="0" smtClean="0"/>
              <a:t>1-  </a:t>
            </a:r>
            <a:r>
              <a:rPr lang="tr-TR" dirty="0" smtClean="0"/>
              <a:t>BAKTAT FEN LİSESİ (BAŞLANMADI</a:t>
            </a:r>
            <a:r>
              <a:rPr lang="tr-TR" b="1" dirty="0" smtClean="0"/>
              <a:t>)</a:t>
            </a:r>
          </a:p>
          <a:p>
            <a:pPr algn="just"/>
            <a:r>
              <a:rPr lang="tr-TR" b="1" dirty="0" smtClean="0"/>
              <a:t>2 – </a:t>
            </a:r>
            <a:r>
              <a:rPr lang="tr-TR" dirty="0" smtClean="0"/>
              <a:t>YILFERT LOJİSTİK MESLEK LİSESİ (BAŞLANMADI) </a:t>
            </a:r>
          </a:p>
          <a:p>
            <a:pPr algn="just"/>
            <a:r>
              <a:rPr lang="tr-TR" b="1" dirty="0" smtClean="0"/>
              <a:t>3 – </a:t>
            </a:r>
            <a:r>
              <a:rPr lang="tr-TR" dirty="0" smtClean="0"/>
              <a:t>ARCELOOR SPOR SALONU (BAŞLANMADI)</a:t>
            </a:r>
            <a:endParaRPr lang="tr-TR" dirty="0"/>
          </a:p>
        </p:txBody>
      </p:sp>
    </p:spTree>
    <p:extLst>
      <p:ext uri="{BB962C8B-B14F-4D97-AF65-F5344CB8AC3E}">
        <p14:creationId xmlns:p14="http://schemas.microsoft.com/office/powerpoint/2010/main" val="235128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Metin kutusu 5"/>
          <p:cNvSpPr txBox="1"/>
          <p:nvPr/>
        </p:nvSpPr>
        <p:spPr>
          <a:xfrm>
            <a:off x="4628930" y="908720"/>
            <a:ext cx="3456384" cy="123110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700" b="1" cap="all" dirty="0" smtClean="0">
                <a:ln w="0"/>
                <a:solidFill>
                  <a:schemeClr val="accent1">
                    <a:lumMod val="75000"/>
                  </a:schemeClr>
                </a:solidFill>
                <a:effectLst>
                  <a:reflection blurRad="12700" stA="50000" endPos="50000" dist="5000" dir="5400000" sy="-100000" rotWithShape="0"/>
                </a:effectLst>
              </a:rPr>
              <a:t>SAĞLIK YATIRIMLARIMIZ</a:t>
            </a:r>
          </a:p>
        </p:txBody>
      </p:sp>
      <p:sp>
        <p:nvSpPr>
          <p:cNvPr id="2" name="Metin kutusu 1"/>
          <p:cNvSpPr txBox="1"/>
          <p:nvPr/>
        </p:nvSpPr>
        <p:spPr>
          <a:xfrm>
            <a:off x="395536" y="2924944"/>
            <a:ext cx="8208912" cy="2031325"/>
          </a:xfrm>
          <a:prstGeom prst="rect">
            <a:avLst/>
          </a:prstGeom>
          <a:noFill/>
        </p:spPr>
        <p:txBody>
          <a:bodyPr wrap="square" rtlCol="0">
            <a:spAutoFit/>
          </a:bodyPr>
          <a:lstStyle/>
          <a:p>
            <a:pPr algn="just"/>
            <a:r>
              <a:rPr lang="tr-TR" b="1" u="sng" spc="300" dirty="0" smtClean="0">
                <a:solidFill>
                  <a:srgbClr val="FF0000"/>
                </a:solidFill>
              </a:rPr>
              <a:t>BÖLGE HASTANESİ		: </a:t>
            </a:r>
            <a:r>
              <a:rPr lang="de-DE" dirty="0"/>
              <a:t>İLÇEMIZ CIHATLI KÖYÜ HUDUTLARINDA 30.385 M² ARSA ÜZERINE YAPILMASI PLANLANAN 150 YATAKLI HASTANENIN IHALESI 30.12.2013 TARIHINDE SAĞLIK BAKANLIĞI TARAFINDAN YAPILMIŞ OLUP, İHALE PROJE BEDELI 29.250.000 TL‘ SIDIR. </a:t>
            </a:r>
            <a:r>
              <a:rPr lang="tr-TR" dirty="0" smtClean="0"/>
              <a:t>HASTANENİN 2017 YILI İÇERİSİNDE HİZMETE GİRMESİ PLANLANMAKTADIR.</a:t>
            </a:r>
            <a:endParaRPr lang="tr-TR" dirty="0"/>
          </a:p>
          <a:p>
            <a:r>
              <a:rPr lang="tr-TR" dirty="0"/>
              <a:t> </a:t>
            </a:r>
          </a:p>
          <a:p>
            <a:pPr algn="just"/>
            <a:endParaRPr lang="tr-TR" b="1" u="sng" spc="300" dirty="0" smtClean="0">
              <a:solidFill>
                <a:srgbClr val="FF0000"/>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258" y="188641"/>
            <a:ext cx="4044702" cy="2376263"/>
          </a:xfrm>
          <a:prstGeom prst="rect">
            <a:avLst/>
          </a:prstGeom>
        </p:spPr>
      </p:pic>
    </p:spTree>
    <p:extLst>
      <p:ext uri="{BB962C8B-B14F-4D97-AF65-F5344CB8AC3E}">
        <p14:creationId xmlns:p14="http://schemas.microsoft.com/office/powerpoint/2010/main" val="47079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Metin kutusu 5"/>
          <p:cNvSpPr txBox="1"/>
          <p:nvPr/>
        </p:nvSpPr>
        <p:spPr>
          <a:xfrm>
            <a:off x="4628930" y="545775"/>
            <a:ext cx="3456384" cy="166199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5100" b="1" cap="all" dirty="0" smtClean="0">
                <a:ln w="0"/>
                <a:solidFill>
                  <a:schemeClr val="accent1">
                    <a:lumMod val="75000"/>
                  </a:schemeClr>
                </a:solidFill>
                <a:effectLst>
                  <a:reflection blurRad="12700" stA="50000" endPos="50000" dist="5000" dir="5400000" sy="-100000" rotWithShape="0"/>
                </a:effectLst>
              </a:rPr>
              <a:t>DİĞER YATIRIMLAR</a:t>
            </a:r>
          </a:p>
        </p:txBody>
      </p:sp>
      <p:pic>
        <p:nvPicPr>
          <p:cNvPr id="1026" name="Picture 2" descr="C:\Users\Haberler\Eskiler\Büyük Kumla Baraj - Kopy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3528392"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72953" y="2528934"/>
            <a:ext cx="8208912" cy="3970318"/>
          </a:xfrm>
          <a:prstGeom prst="rect">
            <a:avLst/>
          </a:prstGeom>
          <a:noFill/>
        </p:spPr>
        <p:txBody>
          <a:bodyPr wrap="square" rtlCol="0">
            <a:spAutoFit/>
          </a:bodyPr>
          <a:lstStyle/>
          <a:p>
            <a:pPr algn="just"/>
            <a:r>
              <a:rPr lang="tr-TR" b="1" u="sng" spc="300" dirty="0" smtClean="0">
                <a:solidFill>
                  <a:srgbClr val="FF0000"/>
                </a:solidFill>
              </a:rPr>
              <a:t>BÜYÜKKUMLA BARAJI	: </a:t>
            </a:r>
            <a:r>
              <a:rPr lang="tr-TR" dirty="0" smtClean="0"/>
              <a:t>İLÇEMİZİN İÇME SUYU PROBLEMİNİ 2045 YILINA KADAR ÇÖZECEK OLAN BÜYÜKKUMLA BARAJININ TEMELİ 06 TEMMUZ 2013 TARİHİNDE ATILMIŞTIR.</a:t>
            </a:r>
          </a:p>
          <a:p>
            <a:pPr algn="just"/>
            <a:r>
              <a:rPr lang="tr-TR" dirty="0" smtClean="0"/>
              <a:t>57.000.000-TL MALİYETLİ BARAJ, 14.000.000 m³ SU DEPOLAMA HACMİNDE OLACAK  OLAN BARAJ İNŞAATININ %56’SI TAMAMLANMIŞTIR.</a:t>
            </a:r>
          </a:p>
          <a:p>
            <a:pPr algn="just"/>
            <a:r>
              <a:rPr lang="tr-TR" b="1" u="sng" spc="300" dirty="0" smtClean="0">
                <a:solidFill>
                  <a:srgbClr val="FF0000"/>
                </a:solidFill>
              </a:rPr>
              <a:t>ADLİYE SARAYI 		:</a:t>
            </a:r>
            <a:r>
              <a:rPr lang="tr-TR" b="1" spc="300" dirty="0" smtClean="0">
                <a:solidFill>
                  <a:srgbClr val="FF0000"/>
                </a:solidFill>
              </a:rPr>
              <a:t> </a:t>
            </a:r>
            <a:r>
              <a:rPr lang="de-DE" dirty="0" smtClean="0"/>
              <a:t>GEMLIK </a:t>
            </a:r>
            <a:r>
              <a:rPr lang="de-DE" dirty="0"/>
              <a:t>ADLIYESININ FAALIYET GÖSTERDIĞI BINANIN BURSA MÜHENDISLER ODASININ RAPORUNDA TAHLIYE EDILMESI GEREKTIĞI VE BINANIN FIZIKI OLARAK YETERSIZ OLMASI SEBEBIYLE ADLIYE SARAYI İLÇEMIZDE BAŞKA BIR KIRALIK BINAYA TAŞINMIŞ OLUP GEMLIK’E YENI BIR ADLIYE SARAYI YAPILMALIDIR.</a:t>
            </a:r>
            <a:endParaRPr lang="tr-TR" dirty="0"/>
          </a:p>
          <a:p>
            <a:pPr algn="just"/>
            <a:r>
              <a:rPr lang="tr-TR" dirty="0" smtClean="0"/>
              <a:t>HİSAR MAHALLESİNDEKİ 10.108 </a:t>
            </a:r>
            <a:r>
              <a:rPr lang="de-DE" dirty="0" smtClean="0"/>
              <a:t>M² </a:t>
            </a:r>
            <a:r>
              <a:rPr lang="de-DE" dirty="0"/>
              <a:t>ALANDA ADLIYE YERI OLARAK İMAR PLANINDA AYRILMIŞTIR. </a:t>
            </a:r>
            <a:r>
              <a:rPr lang="tr-TR" dirty="0" smtClean="0"/>
              <a:t>YENİ ADLİYE BİNASININ PROJESİ ÇİZİLMİŞ OLUP İHALE SÜRECİNİN BAŞLANMASI BEKLEMEKTEDİR.</a:t>
            </a:r>
            <a:endParaRPr lang="tr-TR" dirty="0"/>
          </a:p>
          <a:p>
            <a:r>
              <a:rPr lang="de-DE" b="1" dirty="0"/>
              <a:t> </a:t>
            </a:r>
            <a:endParaRPr lang="tr-TR" dirty="0"/>
          </a:p>
        </p:txBody>
      </p:sp>
    </p:spTree>
    <p:extLst>
      <p:ext uri="{BB962C8B-B14F-4D97-AF65-F5344CB8AC3E}">
        <p14:creationId xmlns:p14="http://schemas.microsoft.com/office/powerpoint/2010/main" val="4999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anim calcmode="lin" valueType="num">
                                      <p:cBhvr>
                                        <p:cTn id="20"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2000"/>
                                        <p:tgtEl>
                                          <p:spTgt spid="2">
                                            <p:txEl>
                                              <p:pRg st="4" end="4"/>
                                            </p:txEl>
                                          </p:spTgt>
                                        </p:tgtEl>
                                      </p:cBhvr>
                                    </p:animEffect>
                                    <p:anim calcmode="lin" valueType="num">
                                      <p:cBhvr>
                                        <p:cTn id="25"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Metin kutusu 5"/>
          <p:cNvSpPr txBox="1"/>
          <p:nvPr/>
        </p:nvSpPr>
        <p:spPr>
          <a:xfrm>
            <a:off x="4628930" y="545775"/>
            <a:ext cx="3456384" cy="166199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5100" b="1" cap="all" dirty="0" smtClean="0">
                <a:ln w="0"/>
                <a:solidFill>
                  <a:schemeClr val="accent1">
                    <a:lumMod val="75000"/>
                  </a:schemeClr>
                </a:solidFill>
                <a:effectLst>
                  <a:reflection blurRad="12700" stA="50000" endPos="50000" dist="5000" dir="5400000" sy="-100000" rotWithShape="0"/>
                </a:effectLst>
              </a:rPr>
              <a:t>DİĞER YATIRIMLAR</a:t>
            </a:r>
          </a:p>
        </p:txBody>
      </p:sp>
      <p:sp>
        <p:nvSpPr>
          <p:cNvPr id="3" name="Dikdörtgen 2"/>
          <p:cNvSpPr/>
          <p:nvPr/>
        </p:nvSpPr>
        <p:spPr>
          <a:xfrm>
            <a:off x="251520" y="2996952"/>
            <a:ext cx="8496944" cy="2308324"/>
          </a:xfrm>
          <a:prstGeom prst="rect">
            <a:avLst/>
          </a:prstGeom>
        </p:spPr>
        <p:txBody>
          <a:bodyPr wrap="square">
            <a:spAutoFit/>
          </a:bodyPr>
          <a:lstStyle/>
          <a:p>
            <a:pPr algn="just"/>
            <a:r>
              <a:rPr lang="tr-TR" b="1" u="sng" spc="300" dirty="0">
                <a:solidFill>
                  <a:srgbClr val="FF0000"/>
                </a:solidFill>
              </a:rPr>
              <a:t>ÇOK AMAÇLI PAZAR YERİ	: </a:t>
            </a:r>
            <a:r>
              <a:rPr lang="de-DE" dirty="0"/>
              <a:t>GEMLIK BELEDIYESI ÇOK AMAÇLI KAPALI PAZARYERI PROJELERI, TEMMUZ 2013 TARIHINDE ARM MÜHENDISLIK MIMARLIK ŞIRKETI (ANKARA) TARAFINDAN HAZIRLANMIŞTIR. İŞIN YAPIMINA ILIŞKIN 05.11.2013 TARIHINDE GERÇEKLEŞEN IHALE SONRASI 24.01.2014 TARIHINDE ENGIN ÇELIK SAN. VE TIC.LTD.ŞTI. ILE 11.751.000,00-TL BEDELLE SÖZLEŞME IMZALANMIŞ OLUP </a:t>
            </a:r>
            <a:r>
              <a:rPr lang="tr-TR" dirty="0" smtClean="0"/>
              <a:t>PAZARYERİNİN YER İHALESİ YAPILMIŞTIR.</a:t>
            </a:r>
          </a:p>
          <a:p>
            <a:pPr algn="just"/>
            <a:r>
              <a:rPr lang="tr-TR" dirty="0" smtClean="0"/>
              <a:t>01 OCAK 2017 TARİHİNDEN İTİBAREN YENİ PAZARIN YENİ PAZARYERİNDE KURULMASI PLANLANMAKTADIR. </a:t>
            </a:r>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 y="50448"/>
            <a:ext cx="4484914" cy="2226424"/>
          </a:xfrm>
          <a:prstGeom prst="rect">
            <a:avLst/>
          </a:prstGeom>
        </p:spPr>
      </p:pic>
    </p:spTree>
    <p:extLst>
      <p:ext uri="{BB962C8B-B14F-4D97-AF65-F5344CB8AC3E}">
        <p14:creationId xmlns:p14="http://schemas.microsoft.com/office/powerpoint/2010/main" val="2210439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1403648" y="422446"/>
            <a:ext cx="7056784" cy="1477328"/>
          </a:xfrm>
          <a:prstGeom prst="rect">
            <a:avLst/>
          </a:prstGeom>
          <a:noFill/>
        </p:spPr>
        <p:txBody>
          <a:bodyPr wrap="square" rtlCol="0">
            <a:spAutoFit/>
          </a:bodyPr>
          <a:lstStyle/>
          <a:p>
            <a:r>
              <a:rPr lang="tr-TR" sz="9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Schoolbook" pitchFamily="18" charset="0"/>
              </a:rPr>
              <a:t>   </a:t>
            </a:r>
            <a:r>
              <a:rPr lang="tr-TR" sz="9000" dirty="0" smtClean="0">
                <a:ln w="18415" cmpd="sng">
                  <a:solidFill>
                    <a:srgbClr val="FFFFFF"/>
                  </a:solidFill>
                  <a:prstDash val="solid"/>
                </a:ln>
                <a:solidFill>
                  <a:srgbClr val="FFFFFF"/>
                </a:solidFill>
                <a:effectLst>
                  <a:outerShdw blurRad="63500" dir="3600000" sx="113000" sy="113000" algn="tl" rotWithShape="0">
                    <a:srgbClr val="000000">
                      <a:alpha val="70000"/>
                    </a:srgbClr>
                  </a:outerShdw>
                  <a:reflection endPos="0" dir="5400000" sy="-100000" algn="bl" rotWithShape="0"/>
                </a:effectLst>
                <a:latin typeface="Century Schoolbook" pitchFamily="18" charset="0"/>
              </a:rPr>
              <a:t>GEMLİK</a:t>
            </a:r>
            <a:endParaRPr lang="tr-TR" sz="9000" dirty="0">
              <a:ln w="18415" cmpd="sng">
                <a:solidFill>
                  <a:srgbClr val="FFFFFF"/>
                </a:solidFill>
                <a:prstDash val="solid"/>
              </a:ln>
              <a:solidFill>
                <a:srgbClr val="FFFFFF"/>
              </a:solidFill>
              <a:effectLst>
                <a:outerShdw blurRad="63500" dir="3600000" sx="113000" sy="113000" algn="tl" rotWithShape="0">
                  <a:srgbClr val="000000">
                    <a:alpha val="70000"/>
                  </a:srgbClr>
                </a:outerShdw>
                <a:reflection endPos="0" dir="5400000" sy="-100000" algn="bl" rotWithShape="0"/>
              </a:effectLst>
              <a:latin typeface="Century Schoolbook" pitchFamily="18" charset="0"/>
            </a:endParaRPr>
          </a:p>
        </p:txBody>
      </p:sp>
    </p:spTree>
    <p:extLst>
      <p:ext uri="{BB962C8B-B14F-4D97-AF65-F5344CB8AC3E}">
        <p14:creationId xmlns:p14="http://schemas.microsoft.com/office/powerpoint/2010/main" val="1950924154"/>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Metin kutusu 3"/>
          <p:cNvSpPr txBox="1"/>
          <p:nvPr/>
        </p:nvSpPr>
        <p:spPr>
          <a:xfrm>
            <a:off x="755576" y="692696"/>
            <a:ext cx="7488832" cy="1169551"/>
          </a:xfrm>
          <a:prstGeom prst="rect">
            <a:avLst/>
          </a:prstGeom>
          <a:noFill/>
        </p:spPr>
        <p:txBody>
          <a:bodyPr wrap="square" rtlCol="0">
            <a:spAutoFit/>
          </a:bodyPr>
          <a:lstStyle/>
          <a:p>
            <a:pPr algn="ctr"/>
            <a:r>
              <a:rPr lang="tr-TR" sz="3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İLÇENİN ÖNEMLİ SORUNLARI VE ÇÖZÜM ÖNERİLERİ</a:t>
            </a:r>
            <a:endParaRPr lang="tr-TR" sz="3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85764850"/>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4" name="Metin kutusu 3"/>
          <p:cNvSpPr txBox="1"/>
          <p:nvPr/>
        </p:nvSpPr>
        <p:spPr>
          <a:xfrm>
            <a:off x="323528" y="188640"/>
            <a:ext cx="8424936" cy="1015663"/>
          </a:xfrm>
          <a:prstGeom prst="rect">
            <a:avLst/>
          </a:prstGeom>
          <a:noFill/>
        </p:spPr>
        <p:txBody>
          <a:bodyPr wrap="square" rtlCol="0">
            <a:spAutoFit/>
          </a:bodyPr>
          <a:lstStyle/>
          <a:p>
            <a:pPr algn="ctr"/>
            <a:r>
              <a:rPr lang="tr-TR" sz="6000" b="1" dirty="0" smtClean="0">
                <a:ln w="900" cmpd="sng">
                  <a:solidFill>
                    <a:schemeClr val="tx1">
                      <a:alpha val="55000"/>
                    </a:schemeClr>
                  </a:solidFill>
                  <a:prstDash val="solid"/>
                </a:ln>
                <a:gradFill flip="none" rotWithShape="1">
                  <a:gsLst>
                    <a:gs pos="0">
                      <a:schemeClr val="accent1">
                        <a:satMod val="200000"/>
                        <a:tint val="3000"/>
                        <a:shade val="30000"/>
                        <a:satMod val="115000"/>
                      </a:schemeClr>
                    </a:gs>
                    <a:gs pos="50000">
                      <a:schemeClr val="accent1">
                        <a:satMod val="200000"/>
                        <a:tint val="3000"/>
                        <a:shade val="67500"/>
                        <a:satMod val="115000"/>
                      </a:schemeClr>
                    </a:gs>
                    <a:gs pos="100000">
                      <a:schemeClr val="accent1">
                        <a:satMod val="200000"/>
                        <a:tint val="3000"/>
                        <a:shade val="100000"/>
                        <a:satMod val="115000"/>
                      </a:schemeClr>
                    </a:gs>
                  </a:gsLst>
                  <a:lin ang="10800000" scaled="1"/>
                  <a:tileRect/>
                </a:gradFill>
                <a:effectLst>
                  <a:innerShdw blurRad="101600" dist="76200" dir="5400000">
                    <a:schemeClr val="accent1">
                      <a:satMod val="190000"/>
                      <a:tint val="100000"/>
                      <a:alpha val="74000"/>
                    </a:schemeClr>
                  </a:innerShdw>
                </a:effectLst>
              </a:rPr>
              <a:t>DENİZ VE HAVA KİRLİLİĞİ</a:t>
            </a:r>
            <a:endParaRPr lang="tr-TR" sz="6000" b="1" dirty="0">
              <a:ln w="900" cmpd="sng">
                <a:solidFill>
                  <a:schemeClr val="tx1">
                    <a:alpha val="55000"/>
                  </a:schemeClr>
                </a:solidFill>
                <a:prstDash val="solid"/>
              </a:ln>
              <a:gradFill flip="none" rotWithShape="1">
                <a:gsLst>
                  <a:gs pos="0">
                    <a:schemeClr val="accent1">
                      <a:satMod val="200000"/>
                      <a:tint val="3000"/>
                      <a:shade val="30000"/>
                      <a:satMod val="115000"/>
                    </a:schemeClr>
                  </a:gs>
                  <a:gs pos="50000">
                    <a:schemeClr val="accent1">
                      <a:satMod val="200000"/>
                      <a:tint val="3000"/>
                      <a:shade val="67500"/>
                      <a:satMod val="115000"/>
                    </a:schemeClr>
                  </a:gs>
                  <a:gs pos="100000">
                    <a:schemeClr val="accent1">
                      <a:satMod val="200000"/>
                      <a:tint val="3000"/>
                      <a:shade val="100000"/>
                      <a:satMod val="115000"/>
                    </a:schemeClr>
                  </a:gs>
                </a:gsLst>
                <a:lin ang="10800000" scaled="1"/>
                <a:tileRect/>
              </a:gradFill>
            </a:endParaRPr>
          </a:p>
        </p:txBody>
      </p:sp>
    </p:spTree>
    <p:extLst>
      <p:ext uri="{BB962C8B-B14F-4D97-AF65-F5344CB8AC3E}">
        <p14:creationId xmlns:p14="http://schemas.microsoft.com/office/powerpoint/2010/main" val="3626974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accent5"/>
            </a:gs>
            <a:gs pos="45000">
              <a:schemeClr val="accent3">
                <a:lumMod val="50000"/>
              </a:schemeClr>
            </a:gs>
            <a:gs pos="100000">
              <a:srgbClr val="156B13"/>
            </a:gs>
          </a:gsLst>
          <a:lin ang="2700000" scaled="1"/>
          <a:tileRect/>
        </a:gra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60032" cy="3140967"/>
          </a:xfrm>
          <a:prstGeom prst="rect">
            <a:avLst/>
          </a:prstGeom>
          <a:ln>
            <a:noFill/>
          </a:ln>
          <a:effectLst>
            <a:softEdge rad="112500"/>
          </a:effectLst>
        </p:spPr>
      </p:pic>
      <p:sp>
        <p:nvSpPr>
          <p:cNvPr id="7" name="Metin kutusu 6"/>
          <p:cNvSpPr txBox="1"/>
          <p:nvPr/>
        </p:nvSpPr>
        <p:spPr>
          <a:xfrm>
            <a:off x="0" y="3212976"/>
            <a:ext cx="9036496" cy="2585323"/>
          </a:xfrm>
          <a:prstGeom prst="rect">
            <a:avLst/>
          </a:prstGeom>
          <a:noFill/>
        </p:spPr>
        <p:txBody>
          <a:bodyPr wrap="square" rtlCol="0">
            <a:spAutoFit/>
          </a:bodyPr>
          <a:lstStyle/>
          <a:p>
            <a:pPr algn="just"/>
            <a:endParaRPr lang="tr-TR" sz="2400" b="1" u="sng" dirty="0"/>
          </a:p>
          <a:p>
            <a:pPr algn="just"/>
            <a:r>
              <a:rPr lang="tr-TR" sz="2000" dirty="0"/>
              <a:t>GEMLİK BELEDİYESİNİN ŞEHİR KANALİZASYONU </a:t>
            </a:r>
            <a:r>
              <a:rPr lang="tr-TR" sz="2000" dirty="0" smtClean="0"/>
              <a:t>1.000 </a:t>
            </a:r>
            <a:r>
              <a:rPr lang="tr-TR" sz="2000" dirty="0"/>
              <a:t>METRE İLERİYE 37 METRE </a:t>
            </a:r>
            <a:r>
              <a:rPr lang="tr-TR" sz="2000" dirty="0" smtClean="0"/>
              <a:t>DERİNE VERİLMEKTEDİR.KİRLİLİK, KANALİZASYONA BAĞLI </a:t>
            </a:r>
            <a:r>
              <a:rPr lang="tr-TR" sz="2000" dirty="0"/>
              <a:t>OLMAYAN EVLER, KÜÇÜK KUMLA KANALİZASYONU VE KÖRFEZ ÇEVRESİNDEKİ YAZLIK EVLERDEN KAYNAKLANMAKTADIR</a:t>
            </a:r>
            <a:r>
              <a:rPr lang="tr-TR" sz="2000" dirty="0" smtClean="0"/>
              <a:t>.</a:t>
            </a:r>
          </a:p>
          <a:p>
            <a:pPr algn="just"/>
            <a:endParaRPr lang="tr-TR" sz="2000" dirty="0"/>
          </a:p>
          <a:p>
            <a:pPr algn="just"/>
            <a:r>
              <a:rPr lang="tr-TR" sz="2000" dirty="0" smtClean="0"/>
              <a:t> </a:t>
            </a:r>
            <a:endParaRPr lang="tr-TR" sz="2000" dirty="0"/>
          </a:p>
          <a:p>
            <a:endParaRPr lang="tr-TR" dirty="0"/>
          </a:p>
        </p:txBody>
      </p:sp>
      <p:sp>
        <p:nvSpPr>
          <p:cNvPr id="3" name="Metin kutusu 2"/>
          <p:cNvSpPr txBox="1"/>
          <p:nvPr/>
        </p:nvSpPr>
        <p:spPr>
          <a:xfrm>
            <a:off x="5364088" y="1196752"/>
            <a:ext cx="3528392" cy="75405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4300" b="1" cap="all" dirty="0" smtClean="0">
                <a:ln w="0"/>
                <a:blipFill>
                  <a:blip r:embed="rId3"/>
                  <a:tile tx="0" ty="0" sx="100000" sy="100000" flip="none" algn="tl"/>
                </a:blipFill>
                <a:effectLst>
                  <a:reflection blurRad="12700" stA="50000" endPos="50000" dist="5000" dir="5400000" sy="-100000" rotWithShape="0"/>
                </a:effectLst>
              </a:rPr>
              <a:t>EVSEL ATIKLAR</a:t>
            </a:r>
            <a:endParaRPr lang="tr-TR" sz="4300" b="1" cap="all" dirty="0">
              <a:ln w="0"/>
              <a:blipFill>
                <a:blip r:embed="rId3"/>
                <a:tile tx="0" ty="0" sx="100000" sy="100000" flip="none" algn="tl"/>
              </a:blipFill>
              <a:effectLst>
                <a:reflection blurRad="12700" stA="50000" endPos="50000" dist="5000" dir="5400000" sy="-100000" rotWithShape="0"/>
              </a:effectLst>
            </a:endParaRPr>
          </a:p>
        </p:txBody>
      </p:sp>
    </p:spTree>
    <p:extLst>
      <p:ext uri="{BB962C8B-B14F-4D97-AF65-F5344CB8AC3E}">
        <p14:creationId xmlns:p14="http://schemas.microsoft.com/office/powerpoint/2010/main" val="11394795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78000">
              <a:schemeClr val="accent5">
                <a:lumMod val="60000"/>
                <a:lumOff val="40000"/>
              </a:schemeClr>
            </a:gs>
            <a:gs pos="45000">
              <a:schemeClr val="accent3">
                <a:lumMod val="50000"/>
              </a:schemeClr>
            </a:gs>
            <a:gs pos="100000">
              <a:srgbClr val="156B13"/>
            </a:gs>
          </a:gsLst>
          <a:lin ang="5400000" scaled="0"/>
        </a:gradFill>
        <a:effectLst/>
      </p:bgPr>
    </p:bg>
    <p:spTree>
      <p:nvGrpSpPr>
        <p:cNvPr id="1" name=""/>
        <p:cNvGrpSpPr/>
        <p:nvPr/>
      </p:nvGrpSpPr>
      <p:grpSpPr>
        <a:xfrm>
          <a:off x="0" y="0"/>
          <a:ext cx="0" cy="0"/>
          <a:chOff x="0" y="0"/>
          <a:chExt cx="0" cy="0"/>
        </a:xfrm>
      </p:grpSpPr>
      <p:sp>
        <p:nvSpPr>
          <p:cNvPr id="7" name="Metin kutusu 6"/>
          <p:cNvSpPr txBox="1"/>
          <p:nvPr/>
        </p:nvSpPr>
        <p:spPr>
          <a:xfrm>
            <a:off x="0" y="2996952"/>
            <a:ext cx="9036496" cy="3170099"/>
          </a:xfrm>
          <a:prstGeom prst="rect">
            <a:avLst/>
          </a:prstGeom>
          <a:noFill/>
        </p:spPr>
        <p:txBody>
          <a:bodyPr wrap="square" rtlCol="0">
            <a:spAutoFit/>
          </a:bodyPr>
          <a:lstStyle/>
          <a:p>
            <a:pPr algn="just"/>
            <a:endParaRPr lang="tr-TR" sz="2000" b="1" u="sng" dirty="0" smtClean="0">
              <a:solidFill>
                <a:prstClr val="black"/>
              </a:solidFill>
            </a:endParaRPr>
          </a:p>
          <a:p>
            <a:pPr algn="just"/>
            <a:r>
              <a:rPr lang="tr-TR" sz="2000" dirty="0" smtClean="0">
                <a:solidFill>
                  <a:prstClr val="black"/>
                </a:solidFill>
              </a:rPr>
              <a:t>ÇEVREDEKİ ÖZELLİKLE DENİZ KIYISINDA BULUNAN VE DENİZE DÖKÜLEN DERE YATAKLARI KENARINDA BULUNAN FABRİKALAR YOLUYLA OLMAKTADIR. YAPILAN ÇALIŞMALAR NETİCESİNDE ÖZEL FABRİKALARIN HEMEN HEMEN TAMAMINA YAKININA ARITMA TESİSİ YAPTIRILMIŞTIR. ÖZEL FABRİKALARDA YÜKSEK MALİYET  NEDENİYLE ZAMAN ZAMAN ARITMASINI ÇALIŞTIRMAMAKTADIR.</a:t>
            </a:r>
          </a:p>
          <a:p>
            <a:pPr algn="just"/>
            <a:r>
              <a:rPr lang="tr-TR" sz="2000" dirty="0"/>
              <a:t>GEMLİK KÖRFEZİNİN EN ÖNEMLİ KİRLETİCİSİ KARSAK DERESİNİN KENARINDA VE OVADA KONUMLANMIŞ BULUNAN SANAYİ TESİSLERİDİR.</a:t>
            </a:r>
          </a:p>
          <a:p>
            <a:pPr algn="just"/>
            <a:endParaRPr lang="tr-TR" sz="2000" dirty="0" smtClean="0">
              <a:solidFill>
                <a:prstClr val="black"/>
              </a:solidFill>
            </a:endParaRPr>
          </a:p>
          <a:p>
            <a:pPr algn="just"/>
            <a:endParaRPr lang="tr-TR" sz="2000" dirty="0">
              <a:solidFill>
                <a:prstClr val="black"/>
              </a:solidFill>
            </a:endParaRPr>
          </a:p>
        </p:txBody>
      </p:sp>
      <p:sp>
        <p:nvSpPr>
          <p:cNvPr id="3" name="Metin kutusu 2"/>
          <p:cNvSpPr txBox="1"/>
          <p:nvPr/>
        </p:nvSpPr>
        <p:spPr>
          <a:xfrm>
            <a:off x="0" y="692696"/>
            <a:ext cx="8964488" cy="1477328"/>
          </a:xfrm>
          <a:prstGeom prst="rect">
            <a:avLst/>
          </a:prstGeom>
          <a:noFill/>
        </p:spPr>
        <p:txBody>
          <a:bodyPr wrap="square" rtlCol="0">
            <a:spAutoFit/>
          </a:bodyPr>
          <a:lstStyle/>
          <a:p>
            <a:pPr algn="ctr"/>
            <a:r>
              <a:rPr lang="tr-TR"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ENDÜSTRİYEL </a:t>
            </a:r>
          </a:p>
          <a:p>
            <a:pPr algn="ctr"/>
            <a:r>
              <a:rPr lang="tr-TR"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ATIKLAR</a:t>
            </a:r>
            <a:endParaRPr lang="tr-TR"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08093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500"/>
                                        <p:tgtEl>
                                          <p:spTgt spid="7">
                                            <p:txEl>
                                              <p:pRg st="1" end="1"/>
                                            </p:txEl>
                                          </p:spTgt>
                                        </p:tgtEl>
                                      </p:cBhvr>
                                    </p:animEffect>
                                    <p:anim calcmode="lin" valueType="num">
                                      <p:cBhvr>
                                        <p:cTn id="8"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500"/>
                                        <p:tgtEl>
                                          <p:spTgt spid="7">
                                            <p:txEl>
                                              <p:pRg st="2" end="2"/>
                                            </p:txEl>
                                          </p:spTgt>
                                        </p:tgtEl>
                                      </p:cBhvr>
                                    </p:animEffect>
                                    <p:anim calcmode="lin" valueType="num">
                                      <p:cBhvr>
                                        <p:cTn id="14" dur="1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78000">
              <a:schemeClr val="accent5">
                <a:lumMod val="60000"/>
                <a:lumOff val="40000"/>
              </a:schemeClr>
            </a:gs>
            <a:gs pos="45000">
              <a:schemeClr val="accent3">
                <a:lumMod val="50000"/>
              </a:schemeClr>
            </a:gs>
            <a:gs pos="100000">
              <a:srgbClr val="156B13"/>
            </a:gs>
          </a:gsLst>
          <a:lin ang="5400000" scaled="0"/>
        </a:gradFill>
        <a:effectLst/>
      </p:bgPr>
    </p:bg>
    <p:spTree>
      <p:nvGrpSpPr>
        <p:cNvPr id="1" name=""/>
        <p:cNvGrpSpPr/>
        <p:nvPr/>
      </p:nvGrpSpPr>
      <p:grpSpPr>
        <a:xfrm>
          <a:off x="0" y="0"/>
          <a:ext cx="0" cy="0"/>
          <a:chOff x="0" y="0"/>
          <a:chExt cx="0" cy="0"/>
        </a:xfrm>
      </p:grpSpPr>
      <p:sp>
        <p:nvSpPr>
          <p:cNvPr id="7" name="Metin kutusu 6"/>
          <p:cNvSpPr txBox="1"/>
          <p:nvPr/>
        </p:nvSpPr>
        <p:spPr>
          <a:xfrm>
            <a:off x="74847" y="2060848"/>
            <a:ext cx="9036496" cy="4401205"/>
          </a:xfrm>
          <a:prstGeom prst="rect">
            <a:avLst/>
          </a:prstGeom>
          <a:noFill/>
        </p:spPr>
        <p:txBody>
          <a:bodyPr wrap="square" rtlCol="0">
            <a:spAutoFit/>
          </a:bodyPr>
          <a:lstStyle/>
          <a:p>
            <a:pPr algn="just"/>
            <a:r>
              <a:rPr lang="de-DE" sz="2000" dirty="0" smtClean="0"/>
              <a:t>ORHANGAZI </a:t>
            </a:r>
            <a:r>
              <a:rPr lang="de-DE" sz="2000" dirty="0"/>
              <a:t>BELEDIYESI İZNIK GÖLÜNÜN TAHLIYE KANALININ DIBINE </a:t>
            </a:r>
            <a:r>
              <a:rPr lang="tr-TR" sz="2000" dirty="0" smtClean="0"/>
              <a:t>YAPILAN </a:t>
            </a:r>
            <a:r>
              <a:rPr lang="de-DE" sz="2000" dirty="0" smtClean="0"/>
              <a:t>BIYOLOJIK </a:t>
            </a:r>
            <a:r>
              <a:rPr lang="de-DE" sz="2000" dirty="0"/>
              <a:t>ARITMA </a:t>
            </a:r>
            <a:r>
              <a:rPr lang="tr-TR" sz="2000" dirty="0" smtClean="0"/>
              <a:t>TESİSİ VE ORHANGAZİ ATIK SU ARITMA TESİSLERİ AĞUSTOS 2015 AYINDA DEVREYE GİRMİŞTİR. </a:t>
            </a:r>
            <a:endParaRPr lang="tr-TR" sz="2000" dirty="0"/>
          </a:p>
          <a:p>
            <a:pPr algn="just"/>
            <a:r>
              <a:rPr lang="tr-TR" sz="2000" dirty="0" smtClean="0"/>
              <a:t>İZNİK BOYALICA MEVKİİNDE YAPILMASI PLANLANAN PAKET ATIK SU ARITMA TESİSİ VE İZNİK GÖLÜ ÇEVRESİ KOLLEKTÖR ÇALIŞMALARI KÖRFEZİN KİRLENMESİNİ BİR DERECEDE OLSA ENGELLEYECEKTİR.</a:t>
            </a:r>
          </a:p>
          <a:p>
            <a:pPr algn="just"/>
            <a:r>
              <a:rPr lang="tr-TR" sz="2000" dirty="0" smtClean="0"/>
              <a:t>BU GİBİ ÇALIŞMALARIN DEVAM ETMESİ ENDÜSTRİ BÖLGESİ OLAN İLÇEMİZ VE BÖLGEMİZİN BÜTÜN KİRLİLİĞİNİ YILLARDIR TAŞIYAN GEMLİK KÖRFEZİ İÇİN BİR HAYAT VE NEFES ALMA İMKANI OLACAKTIR.</a:t>
            </a:r>
          </a:p>
          <a:p>
            <a:pPr algn="just"/>
            <a:endParaRPr lang="tr-TR" sz="2000" dirty="0" smtClean="0"/>
          </a:p>
          <a:p>
            <a:pPr algn="just"/>
            <a:endParaRPr lang="tr-TR" sz="2000" dirty="0" smtClean="0"/>
          </a:p>
          <a:p>
            <a:pPr algn="just"/>
            <a:endParaRPr lang="tr-TR" sz="2000" dirty="0"/>
          </a:p>
          <a:p>
            <a:pPr algn="just"/>
            <a:r>
              <a:rPr lang="tr-TR" sz="2000" dirty="0" smtClean="0"/>
              <a:t> </a:t>
            </a:r>
            <a:endParaRPr lang="tr-TR" sz="2000" dirty="0"/>
          </a:p>
          <a:p>
            <a:pPr algn="just"/>
            <a:endParaRPr lang="tr-TR" sz="2000" dirty="0"/>
          </a:p>
        </p:txBody>
      </p:sp>
      <p:sp>
        <p:nvSpPr>
          <p:cNvPr id="3" name="Metin kutusu 2"/>
          <p:cNvSpPr txBox="1"/>
          <p:nvPr/>
        </p:nvSpPr>
        <p:spPr>
          <a:xfrm>
            <a:off x="0" y="692696"/>
            <a:ext cx="8964488" cy="1477328"/>
          </a:xfrm>
          <a:prstGeom prst="rect">
            <a:avLst/>
          </a:prstGeom>
          <a:noFill/>
        </p:spPr>
        <p:txBody>
          <a:bodyPr wrap="square" rtlCol="0">
            <a:spAutoFit/>
          </a:bodyPr>
          <a:lstStyle/>
          <a:p>
            <a:pPr algn="ctr"/>
            <a:r>
              <a:rPr lang="tr-TR"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ENDÜSTRİYEL </a:t>
            </a:r>
          </a:p>
          <a:p>
            <a:pPr algn="ctr"/>
            <a:r>
              <a:rPr lang="tr-TR"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ATIKLAR</a:t>
            </a:r>
            <a:endParaRPr lang="tr-TR"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55266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91000">
              <a:schemeClr val="bg1">
                <a:lumMod val="65000"/>
              </a:schemeClr>
            </a:gs>
            <a:gs pos="72000">
              <a:schemeClr val="bg1">
                <a:lumMod val="65000"/>
              </a:schemeClr>
            </a:gs>
            <a:gs pos="70000">
              <a:schemeClr val="bg1">
                <a:lumMod val="6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3" name="Metin kutusu 2"/>
          <p:cNvSpPr txBox="1"/>
          <p:nvPr/>
        </p:nvSpPr>
        <p:spPr>
          <a:xfrm>
            <a:off x="5215610" y="1178749"/>
            <a:ext cx="3312368" cy="9541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5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ell MT" pitchFamily="18" charset="0"/>
              </a:rPr>
              <a:t>ULAŞIM</a:t>
            </a:r>
            <a:endParaRPr lang="tr-TR" sz="5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ell MT" pitchFamily="18" charset="0"/>
            </a:endParaRPr>
          </a:p>
        </p:txBody>
      </p:sp>
      <p:sp>
        <p:nvSpPr>
          <p:cNvPr id="5" name="Metin kutusu 4"/>
          <p:cNvSpPr txBox="1"/>
          <p:nvPr/>
        </p:nvSpPr>
        <p:spPr>
          <a:xfrm>
            <a:off x="0" y="3717032"/>
            <a:ext cx="9144000" cy="3416320"/>
          </a:xfrm>
          <a:prstGeom prst="rect">
            <a:avLst/>
          </a:prstGeom>
          <a:noFill/>
        </p:spPr>
        <p:txBody>
          <a:bodyPr wrap="square" rtlCol="0">
            <a:spAutoFit/>
          </a:bodyPr>
          <a:lstStyle/>
          <a:p>
            <a:pPr algn="just"/>
            <a:r>
              <a:rPr lang="tr-TR" dirty="0"/>
              <a:t>GEMLİK KÖRFEZİNİN BURSA, ESKİŞEHİR, BİLECİK, KÜTAHYA,AFYON GİBİ SANAYİ VE TARIM MERKEZLERİNE YAKINLIĞI DOLAYISI İLE GEMLİK LİMANININ TOPLAM KAPASİTESİNİN HER GEÇEN YIL ARTMAKTA OLDUĞU GERÇEĞİNDEN HAREKETLE MEVCUT </a:t>
            </a:r>
            <a:r>
              <a:rPr lang="tr-TR" dirty="0" smtClean="0"/>
              <a:t>YOLLAR YETMEMEKTEDİR. YENİ OTOBANIN AÇILMASINDAN SONRA TRAFİĞİN BİR NEBZEDE OLSA RAHATLAYACAĞI DÜŞÜNÜLMEKTEDİR. </a:t>
            </a:r>
          </a:p>
          <a:p>
            <a:pPr algn="just"/>
            <a:endParaRPr lang="tr-TR" dirty="0"/>
          </a:p>
          <a:p>
            <a:pPr algn="just"/>
            <a:r>
              <a:rPr lang="tr-TR" dirty="0"/>
              <a:t>GEMLİK-BURSA YOL AYRIMINDAN BURSA SERBEST BÖLGESİ VE FABRİKALARA ÇIKAN YOLDA, LİMAN VE SERBEST BÖLGE </a:t>
            </a:r>
            <a:r>
              <a:rPr lang="tr-TR" dirty="0" smtClean="0"/>
              <a:t>OLMASI VE 15.500 ÇALIŞANIN BULUNMASI, MEVCUT YOLDAN AYNI ZAMANDA İNSAN</a:t>
            </a:r>
            <a:r>
              <a:rPr lang="tr-TR" dirty="0"/>
              <a:t>, YÜK VE KONTEYNER </a:t>
            </a:r>
            <a:r>
              <a:rPr lang="tr-TR" dirty="0" smtClean="0"/>
              <a:t>TAŞIMACILIĞI YAPILMASI NEDENİYLE TRAFİK </a:t>
            </a:r>
            <a:r>
              <a:rPr lang="tr-TR" dirty="0"/>
              <a:t>YOĞUNLUĞU YAŞANMAKTA, KAZALAR MEYDANA GELMEKTEDİR. </a:t>
            </a:r>
          </a:p>
          <a:p>
            <a:pPr algn="just"/>
            <a:endParaRPr lang="tr-TR" dirty="0" smtClean="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4572000" cy="2808312"/>
          </a:xfrm>
          <a:prstGeom prst="rect">
            <a:avLst/>
          </a:prstGeom>
        </p:spPr>
      </p:pic>
    </p:spTree>
    <p:extLst>
      <p:ext uri="{BB962C8B-B14F-4D97-AF65-F5344CB8AC3E}">
        <p14:creationId xmlns:p14="http://schemas.microsoft.com/office/powerpoint/2010/main" val="24633533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91000">
              <a:schemeClr val="bg1">
                <a:lumMod val="65000"/>
              </a:schemeClr>
            </a:gs>
            <a:gs pos="72000">
              <a:schemeClr val="bg1">
                <a:lumMod val="65000"/>
              </a:schemeClr>
            </a:gs>
            <a:gs pos="70000">
              <a:schemeClr val="bg1">
                <a:lumMod val="65000"/>
              </a:schemeClr>
            </a:gs>
            <a:gs pos="100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7" name="Metin kutusu 6"/>
          <p:cNvSpPr txBox="1"/>
          <p:nvPr/>
        </p:nvSpPr>
        <p:spPr>
          <a:xfrm>
            <a:off x="0" y="1340768"/>
            <a:ext cx="9144000" cy="2308324"/>
          </a:xfrm>
          <a:prstGeom prst="rect">
            <a:avLst/>
          </a:prstGeom>
          <a:noFill/>
        </p:spPr>
        <p:txBody>
          <a:bodyPr wrap="square" rtlCol="0">
            <a:spAutoFit/>
          </a:bodyPr>
          <a:lstStyle/>
          <a:p>
            <a:pPr algn="just"/>
            <a:endParaRPr lang="tr-TR" dirty="0" smtClean="0"/>
          </a:p>
          <a:p>
            <a:pPr algn="just"/>
            <a:r>
              <a:rPr lang="tr-TR" dirty="0" smtClean="0"/>
              <a:t>ARTAN LİMAN KAPASİTESİ GÖZ ÖNÜNE ALINDIĞINDA MEVCUT LİMANLAR, KAPASİTEYİ KARŞILAMADIĞINDAN YENİ LİMAN BÖLGELERİ YAPILMALIDIR.</a:t>
            </a:r>
          </a:p>
          <a:p>
            <a:pPr algn="just"/>
            <a:endParaRPr lang="tr-TR" dirty="0"/>
          </a:p>
          <a:p>
            <a:pPr algn="just"/>
            <a:r>
              <a:rPr lang="tr-TR" dirty="0" smtClean="0"/>
              <a:t>AYRICA TAŞIMACILIK KARA YOLU İLE YAPILDIĞINDAN TRAFİK YOĞUNLUĞUNA, HAVA KİRLİLİĞİNE SEBEP OLMAKTADIR. GEMLİK LİMANINA YAPILACAK BİR DEMİRYOLU BAĞLANTISI HEM TRAFİK YOĞUNLUĞU HEM ÇEVRE AÇISINDAN OLUMLU BİR ETKİ YAPACAKTIR. </a:t>
            </a:r>
          </a:p>
          <a:p>
            <a:pPr algn="just"/>
            <a:endParaRPr lang="tr-TR" dirty="0"/>
          </a:p>
        </p:txBody>
      </p:sp>
    </p:spTree>
    <p:extLst>
      <p:ext uri="{BB962C8B-B14F-4D97-AF65-F5344CB8AC3E}">
        <p14:creationId xmlns:p14="http://schemas.microsoft.com/office/powerpoint/2010/main" val="408840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50000">
              <a:schemeClr val="accent1">
                <a:tint val="44500"/>
                <a:satMod val="160000"/>
              </a:schemeClr>
            </a:gs>
            <a:gs pos="100000">
              <a:srgbClr val="92D050"/>
            </a:gs>
          </a:gsLst>
          <a:lin ang="5400000" scaled="0"/>
        </a:gradFill>
        <a:effectLst/>
      </p:bgPr>
    </p:bg>
    <p:spTree>
      <p:nvGrpSpPr>
        <p:cNvPr id="1" name=""/>
        <p:cNvGrpSpPr/>
        <p:nvPr/>
      </p:nvGrpSpPr>
      <p:grpSpPr>
        <a:xfrm>
          <a:off x="0" y="0"/>
          <a:ext cx="0" cy="0"/>
          <a:chOff x="0" y="0"/>
          <a:chExt cx="0" cy="0"/>
        </a:xfrm>
      </p:grpSpPr>
      <p:sp>
        <p:nvSpPr>
          <p:cNvPr id="5" name="Metin kutusu 4"/>
          <p:cNvSpPr txBox="1"/>
          <p:nvPr/>
        </p:nvSpPr>
        <p:spPr>
          <a:xfrm>
            <a:off x="5148064" y="836712"/>
            <a:ext cx="3672408" cy="147732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odoni MT Black" pitchFamily="18" charset="0"/>
              </a:rPr>
              <a:t>YAT LİMANI</a:t>
            </a:r>
          </a:p>
          <a:p>
            <a:pPr algn="ctr"/>
            <a:r>
              <a:rPr lang="tr-TR" sz="25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(Kurşunlu </a:t>
            </a:r>
            <a:r>
              <a:rPr lang="tr-TR" sz="2500" b="1" cap="all"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BalIKÇI</a:t>
            </a:r>
            <a:r>
              <a:rPr lang="tr-TR" sz="25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 </a:t>
            </a:r>
            <a:r>
              <a:rPr lang="tr-TR" sz="2500" b="1" cap="all"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barINAĞI</a:t>
            </a:r>
            <a:r>
              <a:rPr lang="tr-TR" sz="25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a:t>
            </a:r>
          </a:p>
        </p:txBody>
      </p:sp>
      <p:sp>
        <p:nvSpPr>
          <p:cNvPr id="6" name="Metin kutusu 5"/>
          <p:cNvSpPr txBox="1"/>
          <p:nvPr/>
        </p:nvSpPr>
        <p:spPr>
          <a:xfrm>
            <a:off x="0" y="2863898"/>
            <a:ext cx="9144000" cy="3785652"/>
          </a:xfrm>
          <a:prstGeom prst="rect">
            <a:avLst/>
          </a:prstGeom>
          <a:noFill/>
        </p:spPr>
        <p:txBody>
          <a:bodyPr wrap="square" rtlCol="0">
            <a:spAutoFit/>
          </a:bodyPr>
          <a:lstStyle/>
          <a:p>
            <a:pPr algn="just"/>
            <a:endParaRPr lang="tr-TR" sz="2000" dirty="0" smtClean="0"/>
          </a:p>
          <a:p>
            <a:pPr algn="just"/>
            <a:endParaRPr lang="tr-TR" sz="2000" dirty="0"/>
          </a:p>
          <a:p>
            <a:pPr algn="just"/>
            <a:r>
              <a:rPr lang="tr-TR" sz="2000" dirty="0" smtClean="0"/>
              <a:t>İL GIDA TARIM VE HAYVANCILIK MÜDÜRLÜĞÜNCE KURULAN BİR KOMİSYONLA TARIM BAKANLIĞI, ULAŞTIRMA BAKANLIĞI VE MALİYE BAKANLIĞINCA UYGUN GÖRÜLEN PLANLAMA SONUCUNDA;</a:t>
            </a:r>
          </a:p>
          <a:p>
            <a:pPr algn="just"/>
            <a:r>
              <a:rPr lang="tr-TR" sz="2000" dirty="0" smtClean="0"/>
              <a:t>3.733,30 M²’LİK KARASAL ALANI VE 2.266,70 M²’LİK DENİZ YÜZEYİ KURŞUNLU BALIKÇI KOOPERATİFİNE İHALE EDİLDİ, FAKAT KURŞUNLU BALIKÇI KOOPERATİFİ İHALEYE GİRMEYİNCE YÖNETMELİK GEREĞİ BURSA BÜYÜKŞEHİR BELEDİYESİNE İHALE EDİLDİ.</a:t>
            </a:r>
          </a:p>
          <a:p>
            <a:pPr algn="just"/>
            <a:r>
              <a:rPr lang="tr-TR" sz="2000" dirty="0" smtClean="0"/>
              <a:t>«BURSA 3. İDARE MAHKEMESİNİN 2016-161 NOLU KARARI İLE SÖZ KONUSU İHALE İPTAL EDİLMİŞ OLUP YAPILAN İTİRAZA DANIŞTAYIN VERECEĞİ KARAR BEKLENMEKTEDİR.</a:t>
            </a:r>
          </a:p>
          <a:p>
            <a:pPr algn="just"/>
            <a:endParaRPr lang="tr-TR" sz="2000" dirty="0" smtClean="0"/>
          </a:p>
          <a:p>
            <a:pPr algn="just"/>
            <a:endParaRPr lang="tr-TR" sz="20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87168" cy="2492896"/>
          </a:xfrm>
          <a:prstGeom prst="rect">
            <a:avLst/>
          </a:prstGeom>
        </p:spPr>
      </p:pic>
    </p:spTree>
    <p:extLst>
      <p:ext uri="{BB962C8B-B14F-4D97-AF65-F5344CB8AC3E}">
        <p14:creationId xmlns:p14="http://schemas.microsoft.com/office/powerpoint/2010/main" val="32171280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wipe(down)">
                                      <p:cBhvr>
                                        <p:cTn id="10" dur="500"/>
                                        <p:tgtEl>
                                          <p:spTgt spid="6">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wipe(down)">
                                      <p:cBhvr>
                                        <p:cTn id="1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50000">
              <a:schemeClr val="accent1">
                <a:tint val="44500"/>
                <a:satMod val="160000"/>
              </a:schemeClr>
            </a:gs>
            <a:gs pos="100000">
              <a:srgbClr val="92D050"/>
            </a:gs>
          </a:gsLst>
          <a:lin ang="5400000" scaled="0"/>
        </a:gradFill>
        <a:effectLst/>
      </p:bgPr>
    </p:bg>
    <p:spTree>
      <p:nvGrpSpPr>
        <p:cNvPr id="1" name=""/>
        <p:cNvGrpSpPr/>
        <p:nvPr/>
      </p:nvGrpSpPr>
      <p:grpSpPr>
        <a:xfrm>
          <a:off x="0" y="0"/>
          <a:ext cx="0" cy="0"/>
          <a:chOff x="0" y="0"/>
          <a:chExt cx="0" cy="0"/>
        </a:xfrm>
      </p:grpSpPr>
      <p:sp>
        <p:nvSpPr>
          <p:cNvPr id="5" name="Metin kutusu 4"/>
          <p:cNvSpPr txBox="1"/>
          <p:nvPr/>
        </p:nvSpPr>
        <p:spPr>
          <a:xfrm>
            <a:off x="5148064" y="836712"/>
            <a:ext cx="3672408" cy="147732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odoni MT Black" pitchFamily="18" charset="0"/>
              </a:rPr>
              <a:t>YAT LİMANI</a:t>
            </a:r>
          </a:p>
          <a:p>
            <a:pPr algn="ctr"/>
            <a:r>
              <a:rPr lang="tr-TR" sz="25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(Kurşunlu </a:t>
            </a:r>
            <a:r>
              <a:rPr lang="tr-TR" sz="2500" b="1" cap="all"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BalIKÇI</a:t>
            </a:r>
            <a:r>
              <a:rPr lang="tr-TR" sz="25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 </a:t>
            </a:r>
            <a:r>
              <a:rPr lang="tr-TR" sz="2500" b="1" cap="all"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barINAĞI</a:t>
            </a:r>
            <a:r>
              <a:rPr lang="tr-TR" sz="25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anose="04020705040A02060702" pitchFamily="82" charset="0"/>
              </a:rPr>
              <a:t>)</a:t>
            </a:r>
          </a:p>
        </p:txBody>
      </p:sp>
      <p:sp>
        <p:nvSpPr>
          <p:cNvPr id="6" name="Metin kutusu 5"/>
          <p:cNvSpPr txBox="1"/>
          <p:nvPr/>
        </p:nvSpPr>
        <p:spPr>
          <a:xfrm>
            <a:off x="0" y="2863898"/>
            <a:ext cx="9144000" cy="4093428"/>
          </a:xfrm>
          <a:prstGeom prst="rect">
            <a:avLst/>
          </a:prstGeom>
          <a:noFill/>
        </p:spPr>
        <p:txBody>
          <a:bodyPr wrap="square" rtlCol="0">
            <a:spAutoFit/>
          </a:bodyPr>
          <a:lstStyle/>
          <a:p>
            <a:pPr algn="just"/>
            <a:endParaRPr lang="tr-TR" sz="2000" dirty="0" smtClean="0"/>
          </a:p>
          <a:p>
            <a:pPr algn="just"/>
            <a:r>
              <a:rPr lang="tr-TR" sz="2000" dirty="0" smtClean="0"/>
              <a:t>18.031,81 M²’LİK KARASAL ALAN VE 14.827,91 M²’LİK DENİZ YÜZEYİ ALANI BURSA BÜYÜKŞEHİR BELEDİYESİ TARAFINDAN YAT LİMANI OLARAK KULLANILMAK ÜZERE TALEPTE BULUNULMUŞ FAKAT MALİYE BAKANLIĞI TARAFINDAN BU TALEP UYGUN GÖRÜLMEMİŞTİR.</a:t>
            </a:r>
          </a:p>
          <a:p>
            <a:pPr algn="just"/>
            <a:r>
              <a:rPr lang="tr-TR" sz="2000" dirty="0" smtClean="0"/>
              <a:t>MEVCUT DURUM İTİBARIYLE KURŞUNLU BALIKÇI BARINAĞININ TAMAMI YENİDEN İHALE EDİLİNCEYE </a:t>
            </a:r>
            <a:r>
              <a:rPr lang="tr-TR" sz="2000" smtClean="0"/>
              <a:t>KADAR GIDA</a:t>
            </a:r>
            <a:r>
              <a:rPr lang="tr-TR" sz="2000" dirty="0" smtClean="0"/>
              <a:t>, TARIM VE </a:t>
            </a:r>
            <a:r>
              <a:rPr lang="tr-TR" sz="2000" smtClean="0"/>
              <a:t>HAYVANCILIK İL MÜDÜRLÜĞÜNÜN İDARESİNDEDİR</a:t>
            </a:r>
            <a:r>
              <a:rPr lang="tr-TR" sz="2000" dirty="0" smtClean="0"/>
              <a:t>.</a:t>
            </a:r>
            <a:endParaRPr lang="tr-TR" sz="2000" dirty="0"/>
          </a:p>
          <a:p>
            <a:pPr algn="just"/>
            <a:r>
              <a:rPr lang="tr-TR" sz="2000" dirty="0" smtClean="0"/>
              <a:t>BU DURUM DA BALIKÇI BARINAĞINI SAHİPSİZ BIRAKMAKTA, BALIKÇI BARINAĞI BAŞIBOŞ TEKNELER İÇİN BİR SIĞINMA YERİ OLMAKTADIR. MEVCUT DURUMU İLE GÜVENLİK VE ASAYİŞİNİN SAĞLANMASINA ZORLUKLAR YAŞANMAKTADIR.</a:t>
            </a:r>
          </a:p>
          <a:p>
            <a:pPr algn="just"/>
            <a:r>
              <a:rPr lang="tr-TR" sz="2000" dirty="0" smtClean="0"/>
              <a:t>BALIKÇI BARINAĞININ TAMAMIYLE BURSA BÜYÜKŞEHİR BELEDİYESİNE DEVİR EDİLMESİNİN UYGUN OLACAĞI KANATİNDEYİZ. </a:t>
            </a:r>
            <a:endParaRPr lang="tr-TR" sz="20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87168" cy="2492896"/>
          </a:xfrm>
          <a:prstGeom prst="rect">
            <a:avLst/>
          </a:prstGeom>
        </p:spPr>
      </p:pic>
    </p:spTree>
    <p:extLst>
      <p:ext uri="{BB962C8B-B14F-4D97-AF65-F5344CB8AC3E}">
        <p14:creationId xmlns:p14="http://schemas.microsoft.com/office/powerpoint/2010/main" val="19253510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down)">
                                      <p:cBhvr>
                                        <p:cTn id="7" dur="500"/>
                                        <p:tgtEl>
                                          <p:spTgt spid="6">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down)">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50000">
              <a:schemeClr val="accent3">
                <a:lumMod val="20000"/>
                <a:lumOff val="80000"/>
              </a:schemeClr>
            </a:gs>
            <a:gs pos="81250">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273"/>
            <a:ext cx="3707904" cy="2972679"/>
          </a:xfrm>
          <a:prstGeom prst="rect">
            <a:avLst/>
          </a:prstGeom>
          <a:ln>
            <a:noFill/>
          </a:ln>
          <a:effectLst>
            <a:softEdge rad="112500"/>
          </a:effectLst>
        </p:spPr>
      </p:pic>
      <p:sp>
        <p:nvSpPr>
          <p:cNvPr id="5" name="Metin kutusu 4"/>
          <p:cNvSpPr txBox="1"/>
          <p:nvPr/>
        </p:nvSpPr>
        <p:spPr>
          <a:xfrm>
            <a:off x="4211960" y="1196752"/>
            <a:ext cx="4176464" cy="101566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SAĞLIK </a:t>
            </a:r>
            <a:endParaRPr lang="tr-TR"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endParaRPr>
          </a:p>
        </p:txBody>
      </p:sp>
      <p:sp>
        <p:nvSpPr>
          <p:cNvPr id="6" name="Metin kutusu 5"/>
          <p:cNvSpPr txBox="1"/>
          <p:nvPr/>
        </p:nvSpPr>
        <p:spPr>
          <a:xfrm>
            <a:off x="0" y="3284984"/>
            <a:ext cx="9144000" cy="2554545"/>
          </a:xfrm>
          <a:prstGeom prst="rect">
            <a:avLst/>
          </a:prstGeom>
          <a:noFill/>
        </p:spPr>
        <p:txBody>
          <a:bodyPr wrap="square" rtlCol="0">
            <a:spAutoFit/>
          </a:bodyPr>
          <a:lstStyle/>
          <a:p>
            <a:r>
              <a:rPr lang="tr-TR" sz="2000" dirty="0" smtClean="0">
                <a:solidFill>
                  <a:srgbClr val="FF0000"/>
                </a:solidFill>
              </a:rPr>
              <a:t>	</a:t>
            </a:r>
          </a:p>
          <a:p>
            <a:endParaRPr lang="tr-TR" sz="2000" dirty="0" smtClean="0"/>
          </a:p>
          <a:p>
            <a:pPr algn="just"/>
            <a:r>
              <a:rPr lang="tr-TR" sz="2000" dirty="0" smtClean="0"/>
              <a:t>İLÇEMİZDE 9 YATAKLI YOĞUN BAKIM ÜNİTESİ MEVCUT OLUP, 1. BASAMAK YOĞUN BAKIM ÜNİTESİ DE FAALİYETE GEÇMİŞTİR.</a:t>
            </a:r>
          </a:p>
          <a:p>
            <a:endParaRPr lang="tr-TR" sz="2000" dirty="0" smtClean="0"/>
          </a:p>
          <a:p>
            <a:r>
              <a:rPr lang="tr-TR" sz="2000" dirty="0" smtClean="0"/>
              <a:t>YOĞUN BAKIM ÜNİTESİNİN DONANIMI ARTTIRILMALI, AYRICA </a:t>
            </a:r>
            <a:r>
              <a:rPr lang="tr-TR" sz="2000" b="1" u="sng" dirty="0" smtClean="0">
                <a:solidFill>
                  <a:srgbClr val="FF0000"/>
                </a:solidFill>
              </a:rPr>
              <a:t>YENİ DOĞAN BEBEK YOĞUN BAKIM ÜNİTESİ</a:t>
            </a:r>
            <a:r>
              <a:rPr lang="tr-TR" sz="2000" dirty="0" smtClean="0">
                <a:solidFill>
                  <a:srgbClr val="FF0000"/>
                </a:solidFill>
              </a:rPr>
              <a:t>  </a:t>
            </a:r>
            <a:r>
              <a:rPr lang="tr-TR" sz="2000" dirty="0" smtClean="0"/>
              <a:t>YAPILMALIDIR.</a:t>
            </a:r>
            <a:endParaRPr lang="tr-TR" sz="2000" dirty="0"/>
          </a:p>
          <a:p>
            <a:endParaRPr lang="tr-TR" sz="2000" b="1" u="sng" dirty="0">
              <a:solidFill>
                <a:srgbClr val="FF0000"/>
              </a:solidFill>
            </a:endParaRPr>
          </a:p>
        </p:txBody>
      </p:sp>
    </p:spTree>
    <p:extLst>
      <p:ext uri="{BB962C8B-B14F-4D97-AF65-F5344CB8AC3E}">
        <p14:creationId xmlns:p14="http://schemas.microsoft.com/office/powerpoint/2010/main" val="24902293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000" b="1" dirty="0" smtClean="0">
                <a:latin typeface="Verdana" pitchFamily="34" charset="0"/>
                <a:ea typeface="Verdana" pitchFamily="34" charset="0"/>
                <a:cs typeface="Verdana" pitchFamily="34" charset="0"/>
              </a:rPr>
              <a:t>GENEL BİLGİLER</a:t>
            </a:r>
            <a:endParaRPr lang="tr-TR" sz="5000" b="1" dirty="0">
              <a:latin typeface="Verdana" pitchFamily="34" charset="0"/>
              <a:ea typeface="Verdana" pitchFamily="34" charset="0"/>
              <a:cs typeface="Verdana" pitchFamily="34" charset="0"/>
            </a:endParaRPr>
          </a:p>
        </p:txBody>
      </p:sp>
      <p:sp>
        <p:nvSpPr>
          <p:cNvPr id="6" name="Metin kutusu 5"/>
          <p:cNvSpPr txBox="1"/>
          <p:nvPr/>
        </p:nvSpPr>
        <p:spPr>
          <a:xfrm>
            <a:off x="323528" y="1196753"/>
            <a:ext cx="8640960" cy="2785378"/>
          </a:xfrm>
          <a:prstGeom prst="rect">
            <a:avLst/>
          </a:prstGeom>
          <a:noFill/>
        </p:spPr>
        <p:txBody>
          <a:bodyPr wrap="square" rtlCol="0">
            <a:spAutoFit/>
          </a:bodyPr>
          <a:lstStyle/>
          <a:p>
            <a:pPr marL="342900" indent="-342900">
              <a:buFont typeface="Arial" pitchFamily="34" charset="0"/>
              <a:buChar char="•"/>
            </a:pPr>
            <a:r>
              <a:rPr lang="tr-TR" sz="2500" b="1" dirty="0" smtClean="0"/>
              <a:t>İLÇE NÜFUSU		: 105.484</a:t>
            </a:r>
          </a:p>
          <a:p>
            <a:pPr marL="342900" indent="-342900">
              <a:buFont typeface="Arial" pitchFamily="34" charset="0"/>
              <a:buChar char="•"/>
            </a:pPr>
            <a:r>
              <a:rPr lang="tr-TR" sz="2500" b="1" dirty="0" smtClean="0"/>
              <a:t>YÜZÖLÇÜMÜ		: 413 km ²</a:t>
            </a:r>
          </a:p>
          <a:p>
            <a:pPr marL="342900" indent="-342900">
              <a:buFont typeface="Arial" pitchFamily="34" charset="0"/>
              <a:buChar char="•"/>
            </a:pPr>
            <a:r>
              <a:rPr lang="tr-TR" sz="2500" b="1" dirty="0" smtClean="0"/>
              <a:t>İL MERKEZİNE UZAKLIK	: 30 km</a:t>
            </a:r>
          </a:p>
          <a:p>
            <a:pPr marL="342900" indent="-342900">
              <a:buFont typeface="Arial" pitchFamily="34" charset="0"/>
              <a:buChar char="•"/>
            </a:pPr>
            <a:r>
              <a:rPr lang="tr-TR" sz="2500" b="1" dirty="0" smtClean="0"/>
              <a:t>BELEDİYE SAYISI		: 1</a:t>
            </a:r>
          </a:p>
          <a:p>
            <a:pPr marL="342900" indent="-342900">
              <a:buFont typeface="Arial" pitchFamily="34" charset="0"/>
              <a:buChar char="•"/>
            </a:pPr>
            <a:r>
              <a:rPr lang="tr-TR" sz="2500" b="1" dirty="0" smtClean="0"/>
              <a:t>MAHALLE SAYISI		: 35</a:t>
            </a:r>
          </a:p>
          <a:p>
            <a:pPr marL="342900" indent="-342900">
              <a:buFont typeface="Arial" pitchFamily="34" charset="0"/>
              <a:buChar char="•"/>
            </a:pPr>
            <a:endParaRPr lang="tr-TR" sz="2500" b="1" dirty="0" smtClean="0"/>
          </a:p>
          <a:p>
            <a:r>
              <a:rPr lang="tr-TR" sz="2500" b="1" dirty="0" smtClean="0"/>
              <a:t> </a:t>
            </a:r>
            <a:endParaRPr lang="tr-TR" sz="2500" b="1" dirty="0"/>
          </a:p>
        </p:txBody>
      </p:sp>
      <p:sp>
        <p:nvSpPr>
          <p:cNvPr id="4" name="3 Dikdörtgen"/>
          <p:cNvSpPr/>
          <p:nvPr/>
        </p:nvSpPr>
        <p:spPr>
          <a:xfrm>
            <a:off x="323528" y="4077072"/>
            <a:ext cx="8820472" cy="2308324"/>
          </a:xfrm>
          <a:prstGeom prst="rect">
            <a:avLst/>
          </a:prstGeom>
        </p:spPr>
        <p:txBody>
          <a:bodyPr wrap="square">
            <a:spAutoFit/>
          </a:bodyPr>
          <a:lstStyle/>
          <a:p>
            <a:pPr algn="just"/>
            <a:r>
              <a:rPr lang="en-AU" sz="2400" dirty="0" smtClean="0"/>
              <a:t>OSMANLI İMPARATORLUĞUNA 1390 YILINDA  </a:t>
            </a:r>
            <a:r>
              <a:rPr lang="tr-TR" sz="2400" dirty="0" smtClean="0"/>
              <a:t>İ</a:t>
            </a:r>
            <a:r>
              <a:rPr lang="en-AU" sz="2400" dirty="0" smtClean="0"/>
              <a:t>K</a:t>
            </a:r>
            <a:r>
              <a:rPr lang="tr-TR" sz="2400" dirty="0" smtClean="0"/>
              <a:t>İ</a:t>
            </a:r>
            <a:r>
              <a:rPr lang="en-AU" sz="2400" dirty="0" smtClean="0"/>
              <a:t>NC</a:t>
            </a:r>
            <a:r>
              <a:rPr lang="tr-TR" sz="2400" dirty="0" smtClean="0"/>
              <a:t>İ</a:t>
            </a:r>
            <a:r>
              <a:rPr lang="en-AU" sz="2400" dirty="0" smtClean="0"/>
              <a:t> HÜKÜMDARI ORHAN BEY ZAMANINDA KATILAN GEML</a:t>
            </a:r>
            <a:r>
              <a:rPr lang="tr-TR" sz="2400" dirty="0" smtClean="0"/>
              <a:t>İ</a:t>
            </a:r>
            <a:r>
              <a:rPr lang="en-AU" sz="2400" dirty="0" smtClean="0"/>
              <a:t>K, PADIŞAH B</a:t>
            </a:r>
            <a:r>
              <a:rPr lang="tr-TR" sz="2400" dirty="0" smtClean="0"/>
              <a:t>İ</a:t>
            </a:r>
            <a:r>
              <a:rPr lang="en-AU" sz="2400" dirty="0" smtClean="0"/>
              <a:t>R</a:t>
            </a:r>
            <a:r>
              <a:rPr lang="tr-TR" sz="2400" dirty="0" smtClean="0"/>
              <a:t>İ</a:t>
            </a:r>
            <a:r>
              <a:rPr lang="en-AU" sz="2400" dirty="0" smtClean="0"/>
              <a:t>NC</a:t>
            </a:r>
            <a:r>
              <a:rPr lang="tr-TR" sz="2400" dirty="0" smtClean="0"/>
              <a:t>İ</a:t>
            </a:r>
            <a:r>
              <a:rPr lang="en-AU" sz="2400" dirty="0" smtClean="0"/>
              <a:t> MURAT ZAMANINDA, DEN</a:t>
            </a:r>
            <a:r>
              <a:rPr lang="tr-TR" sz="2400" dirty="0" smtClean="0"/>
              <a:t>İ</a:t>
            </a:r>
            <a:r>
              <a:rPr lang="en-AU" sz="2400" dirty="0" smtClean="0"/>
              <a:t>Z KUVVETLER</a:t>
            </a:r>
            <a:r>
              <a:rPr lang="tr-TR" sz="2400" dirty="0" smtClean="0"/>
              <a:t>İ</a:t>
            </a:r>
            <a:r>
              <a:rPr lang="en-AU" sz="2400" dirty="0" smtClean="0"/>
              <a:t>NE SAVAŞ GEM</a:t>
            </a:r>
            <a:r>
              <a:rPr lang="tr-TR" sz="2400" dirty="0" smtClean="0"/>
              <a:t>İ</a:t>
            </a:r>
            <a:r>
              <a:rPr lang="en-AU" sz="2400" dirty="0" smtClean="0"/>
              <a:t>S</a:t>
            </a:r>
            <a:r>
              <a:rPr lang="tr-TR" sz="2400" dirty="0" smtClean="0"/>
              <a:t>İ</a:t>
            </a:r>
            <a:r>
              <a:rPr lang="en-AU" sz="2400" dirty="0" smtClean="0"/>
              <a:t> YAPAN TERSANELER</a:t>
            </a:r>
            <a:r>
              <a:rPr lang="tr-TR" sz="2400" dirty="0" smtClean="0"/>
              <a:t>İ</a:t>
            </a:r>
            <a:r>
              <a:rPr lang="en-AU" sz="2400" dirty="0" smtClean="0"/>
              <a:t>N BULUNDUĞU BIR YER OLMASI NEDEN</a:t>
            </a:r>
            <a:r>
              <a:rPr lang="tr-TR" sz="2400" dirty="0" smtClean="0"/>
              <a:t>İ</a:t>
            </a:r>
            <a:r>
              <a:rPr lang="en-AU" sz="2400" dirty="0" smtClean="0"/>
              <a:t>YLE, ÖNCE "GEM</a:t>
            </a:r>
            <a:r>
              <a:rPr lang="tr-TR" sz="2400" dirty="0" smtClean="0"/>
              <a:t>İ</a:t>
            </a:r>
            <a:r>
              <a:rPr lang="en-AU" sz="2400" dirty="0" smtClean="0"/>
              <a:t>L</a:t>
            </a:r>
            <a:r>
              <a:rPr lang="tr-TR" sz="2400" dirty="0" smtClean="0"/>
              <a:t>İ</a:t>
            </a:r>
            <a:r>
              <a:rPr lang="en-AU" sz="2400" dirty="0" smtClean="0"/>
              <a:t>K" ADINI ALMIŞ, DAHA SONRA BU </a:t>
            </a:r>
            <a:r>
              <a:rPr lang="tr-TR" sz="2400" dirty="0" smtClean="0"/>
              <a:t>İ</a:t>
            </a:r>
            <a:r>
              <a:rPr lang="en-AU" sz="2400" dirty="0" smtClean="0"/>
              <a:t>S</a:t>
            </a:r>
            <a:r>
              <a:rPr lang="tr-TR" sz="2400" dirty="0" smtClean="0"/>
              <a:t>İ</a:t>
            </a:r>
            <a:r>
              <a:rPr lang="en-AU" sz="2400" dirty="0" smtClean="0"/>
              <a:t>M HALK D</a:t>
            </a:r>
            <a:r>
              <a:rPr lang="tr-TR" sz="2400" dirty="0" smtClean="0"/>
              <a:t>İ</a:t>
            </a:r>
            <a:r>
              <a:rPr lang="en-AU" sz="2400" dirty="0" smtClean="0"/>
              <a:t>L</a:t>
            </a:r>
            <a:r>
              <a:rPr lang="tr-TR" sz="2400" dirty="0" smtClean="0"/>
              <a:t>İ</a:t>
            </a:r>
            <a:r>
              <a:rPr lang="en-AU" sz="2400" dirty="0" smtClean="0"/>
              <a:t>NDE DEĞIŞ</a:t>
            </a:r>
            <a:r>
              <a:rPr lang="tr-TR" sz="2400" dirty="0" smtClean="0"/>
              <a:t>İ</a:t>
            </a:r>
            <a:r>
              <a:rPr lang="en-AU" sz="2400" dirty="0" smtClean="0"/>
              <a:t>KL</a:t>
            </a:r>
            <a:r>
              <a:rPr lang="tr-TR" sz="2400" dirty="0" smtClean="0"/>
              <a:t>İ</a:t>
            </a:r>
            <a:r>
              <a:rPr lang="en-AU" sz="2400" dirty="0" smtClean="0"/>
              <a:t>ĞE UĞRAYARAK "GEML</a:t>
            </a:r>
            <a:r>
              <a:rPr lang="tr-TR" sz="2400" dirty="0" smtClean="0"/>
              <a:t>İ</a:t>
            </a:r>
            <a:r>
              <a:rPr lang="en-AU" sz="2400" dirty="0" smtClean="0"/>
              <a:t>K" HAL</a:t>
            </a:r>
            <a:r>
              <a:rPr lang="tr-TR" sz="2400" dirty="0" smtClean="0"/>
              <a:t>İ</a:t>
            </a:r>
            <a:r>
              <a:rPr lang="en-AU" sz="2400" dirty="0" smtClean="0"/>
              <a:t>NE GELM</a:t>
            </a:r>
            <a:r>
              <a:rPr lang="tr-TR" sz="2400" dirty="0" smtClean="0"/>
              <a:t>İ</a:t>
            </a:r>
            <a:r>
              <a:rPr lang="en-AU" sz="2400" dirty="0" smtClean="0"/>
              <a:t>ŞT</a:t>
            </a:r>
            <a:r>
              <a:rPr lang="tr-TR" sz="2400" dirty="0" smtClean="0"/>
              <a:t>İ</a:t>
            </a:r>
            <a:r>
              <a:rPr lang="en-AU" sz="2400" dirty="0" smtClean="0"/>
              <a:t>R.</a:t>
            </a:r>
            <a:endParaRPr lang="tr-TR" sz="2400" dirty="0" smtClean="0"/>
          </a:p>
        </p:txBody>
      </p:sp>
    </p:spTree>
    <p:extLst>
      <p:ext uri="{BB962C8B-B14F-4D97-AF65-F5344CB8AC3E}">
        <p14:creationId xmlns:p14="http://schemas.microsoft.com/office/powerpoint/2010/main" val="1840353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50000">
              <a:schemeClr val="accent3">
                <a:lumMod val="40000"/>
                <a:lumOff val="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Metin kutusu 4"/>
          <p:cNvSpPr txBox="1"/>
          <p:nvPr/>
        </p:nvSpPr>
        <p:spPr>
          <a:xfrm>
            <a:off x="4176599" y="692696"/>
            <a:ext cx="4176464" cy="116955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7000" b="1" cap="all" dirty="0" smtClean="0">
                <a:ln/>
                <a:solidFill>
                  <a:srgbClr val="F7EC15"/>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TARIM</a:t>
            </a:r>
            <a:endParaRPr lang="tr-TR" sz="7000" b="1" cap="all" dirty="0">
              <a:ln/>
              <a:solidFill>
                <a:srgbClr val="F7EC15"/>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Metin kutusu 5"/>
          <p:cNvSpPr txBox="1"/>
          <p:nvPr/>
        </p:nvSpPr>
        <p:spPr>
          <a:xfrm>
            <a:off x="0" y="3140968"/>
            <a:ext cx="9144000" cy="3785652"/>
          </a:xfrm>
          <a:prstGeom prst="rect">
            <a:avLst/>
          </a:prstGeom>
          <a:noFill/>
        </p:spPr>
        <p:txBody>
          <a:bodyPr wrap="square" rtlCol="0">
            <a:spAutoFit/>
          </a:bodyPr>
          <a:lstStyle/>
          <a:p>
            <a:pPr algn="just"/>
            <a:r>
              <a:rPr lang="tr-TR" sz="2000" dirty="0" smtClean="0"/>
              <a:t>İLÇEMİZDE 7.513 HEKTARLIK ALANDA ZEYTİN ÜRETİMİ YAPILMAKTADIR. YAKLAŞIK 2.500.000 ZEYTİN AĞACI BULUNMAKTADIR.</a:t>
            </a:r>
          </a:p>
          <a:p>
            <a:pPr algn="just"/>
            <a:endParaRPr lang="tr-TR" sz="2000" dirty="0"/>
          </a:p>
          <a:p>
            <a:pPr algn="just"/>
            <a:r>
              <a:rPr lang="tr-TR" sz="2000" dirty="0" smtClean="0"/>
              <a:t>ZEYTİN İMALATÇILARININ BİR ARADA TUTULMASI PLANLANARAK, ORTAK ÇALIŞMA NETİCESİNDE NİTEKLİKLİ VE SADECE ZEYTİN ÜRETİMİNE YÖNELİK BÖLGELERİN OLUŞTURULMASI SAĞLANMALIDIR. ZEYTİNCİLİK ORGANİZE SANAYİ BÖLGESİ KURULMALI VE ARITMA TESİSİ YAPILMALIDIR.</a:t>
            </a:r>
          </a:p>
          <a:p>
            <a:pPr algn="just"/>
            <a:endParaRPr lang="tr-TR" sz="2000" dirty="0"/>
          </a:p>
          <a:p>
            <a:pPr algn="just"/>
            <a:r>
              <a:rPr lang="tr-TR" sz="2000" dirty="0">
                <a:solidFill>
                  <a:prstClr val="black"/>
                </a:solidFill>
              </a:rPr>
              <a:t>KIRSAL KALKINMA PROJELERİNE ÖNCELİK VERİLMESİ, KOOPERATİFÇİLİĞİN DESTEKLENMESİ SAĞLANMALI, DAĞ KÖYLERİMİZDE TOPLU HAYVANCILIK YAPILMASI ÖZENDİRİLMELİDİR.</a:t>
            </a:r>
          </a:p>
          <a:p>
            <a:pPr algn="just"/>
            <a:endParaRPr lang="tr-TR" sz="2000"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34"/>
            <a:ext cx="3445835" cy="2610378"/>
          </a:xfrm>
          <a:prstGeom prst="rect">
            <a:avLst/>
          </a:prstGeom>
          <a:ln>
            <a:noFill/>
          </a:ln>
          <a:effectLst>
            <a:softEdge rad="112500"/>
          </a:effectLst>
        </p:spPr>
      </p:pic>
    </p:spTree>
    <p:extLst>
      <p:ext uri="{BB962C8B-B14F-4D97-AF65-F5344CB8AC3E}">
        <p14:creationId xmlns:p14="http://schemas.microsoft.com/office/powerpoint/2010/main" val="4292950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anim calcmode="lin" valueType="num">
                                      <p:cBhvr>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50000">
              <a:schemeClr val="accent3">
                <a:lumMod val="40000"/>
                <a:lumOff val="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Metin kutusu 5"/>
          <p:cNvSpPr txBox="1"/>
          <p:nvPr/>
        </p:nvSpPr>
        <p:spPr>
          <a:xfrm>
            <a:off x="0" y="316969"/>
            <a:ext cx="9144000" cy="2554545"/>
          </a:xfrm>
          <a:prstGeom prst="rect">
            <a:avLst/>
          </a:prstGeom>
          <a:noFill/>
        </p:spPr>
        <p:txBody>
          <a:bodyPr wrap="square" rtlCol="0">
            <a:spAutoFit/>
          </a:bodyPr>
          <a:lstStyle/>
          <a:p>
            <a:pPr algn="just"/>
            <a:r>
              <a:rPr lang="tr-TR" sz="2000" dirty="0" smtClean="0">
                <a:solidFill>
                  <a:prstClr val="black"/>
                </a:solidFill>
              </a:rPr>
              <a:t>SULAMA ALANI DIŞINDAKİ AĞAÇLARIN VE ALANLARIN SULANABİLMESİ İÇİN GEREKLİ HAVUZ VE KANALLARIN YAPILMASI, İZNİK GÖLÜNDEN SULAMA AMAÇLI FAYDALANILMASI, BİRİM ALANDA DAHA ÇOK MAHSÜL ELDE EDİLMESİNİN SAĞLANMASI, ZARARLI HASTALIKLARLA ETKİN MÜCADELE EDİLMESİ, TOPLU HAYVANCILIĞIN ÖZENDİRİLMESİ GEREKMEKTEDİR.</a:t>
            </a:r>
          </a:p>
          <a:p>
            <a:pPr algn="just"/>
            <a:endParaRPr lang="tr-TR" sz="2000" dirty="0" smtClean="0">
              <a:solidFill>
                <a:prstClr val="black"/>
              </a:solidFill>
            </a:endParaRPr>
          </a:p>
          <a:p>
            <a:pPr algn="just"/>
            <a:r>
              <a:rPr lang="tr-TR" sz="2000" dirty="0" smtClean="0">
                <a:solidFill>
                  <a:prstClr val="black"/>
                </a:solidFill>
              </a:rPr>
              <a:t>GEMLİKTE ZEYTİNCİLİK ARAŞTIRMA ENSTİTÜSÜ KURULMASI GEREKLİDİR.</a:t>
            </a:r>
          </a:p>
          <a:p>
            <a:pPr algn="just"/>
            <a:endParaRPr lang="tr-TR" sz="2000" dirty="0">
              <a:solidFill>
                <a:prstClr val="black"/>
              </a:solidFill>
            </a:endParaRPr>
          </a:p>
        </p:txBody>
      </p:sp>
    </p:spTree>
    <p:extLst>
      <p:ext uri="{BB962C8B-B14F-4D97-AF65-F5344CB8AC3E}">
        <p14:creationId xmlns:p14="http://schemas.microsoft.com/office/powerpoint/2010/main" val="115326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50000">
              <a:schemeClr val="accent5">
                <a:lumMod val="20000"/>
                <a:lumOff val="8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5" name="Metin kutusu 4"/>
          <p:cNvSpPr txBox="1"/>
          <p:nvPr/>
        </p:nvSpPr>
        <p:spPr>
          <a:xfrm>
            <a:off x="4377747" y="1113993"/>
            <a:ext cx="4464496" cy="707886"/>
          </a:xfrm>
          <a:prstGeom prst="rect">
            <a:avLst/>
          </a:prstGeom>
          <a:noFill/>
        </p:spPr>
        <p:txBody>
          <a:bodyPr wrap="square" rtlCol="0">
            <a:spAutoFit/>
          </a:bodyPr>
          <a:lstStyle/>
          <a:p>
            <a:pPr algn="ctr"/>
            <a:r>
              <a:rPr lang="tr-TR" sz="4000" b="1" cap="all" dirty="0" smtClean="0">
                <a:ln w="9000" cmpd="sng">
                  <a:solidFill>
                    <a:schemeClr val="accent4">
                      <a:shade val="50000"/>
                      <a:satMod val="120000"/>
                    </a:schemeClr>
                  </a:solidFill>
                  <a:prstDash val="solid"/>
                </a:ln>
                <a:solidFill>
                  <a:srgbClr val="D2FCD3"/>
                </a:solidFill>
                <a:effectLst>
                  <a:reflection blurRad="12700" stA="28000" endPos="45000" dist="1000" dir="5400000" sy="-100000" algn="bl" rotWithShape="0"/>
                </a:effectLst>
              </a:rPr>
              <a:t>İMAR VE YERLEŞİM</a:t>
            </a:r>
            <a:endParaRPr lang="tr-TR" sz="4000" b="1" dirty="0">
              <a:solidFill>
                <a:srgbClr val="D2FCD3"/>
              </a:solidFill>
            </a:endParaRPr>
          </a:p>
        </p:txBody>
      </p:sp>
      <p:sp>
        <p:nvSpPr>
          <p:cNvPr id="6" name="Metin kutusu 5"/>
          <p:cNvSpPr txBox="1"/>
          <p:nvPr/>
        </p:nvSpPr>
        <p:spPr>
          <a:xfrm>
            <a:off x="0" y="3212976"/>
            <a:ext cx="9144000" cy="3139321"/>
          </a:xfrm>
          <a:prstGeom prst="rect">
            <a:avLst/>
          </a:prstGeom>
          <a:noFill/>
        </p:spPr>
        <p:txBody>
          <a:bodyPr wrap="square" rtlCol="0">
            <a:spAutoFit/>
          </a:bodyPr>
          <a:lstStyle/>
          <a:p>
            <a:pPr algn="just"/>
            <a:r>
              <a:rPr lang="tr-TR" dirty="0" smtClean="0"/>
              <a:t>İLÇEMİZ 1. DERECE DEPREM BÖLGESİNDE BULUNMAKTA OLUP, BİLİMSEL VERİLERE VE ARAŞTIRMALARA GÖRE 30 YIL İÇİNDE 7 VE ÜZERİ DEPREM OLMA RİSKİ %63’TÜR. BU NEDENLE İLÇEMİZİN İKİ FAY HATTI ARASINDA BULUNMASI, BALÇIK ZEMİN ÜZERİNE KURULMASI NEDENİYLE ACİLEN YERLEŞİM BÖLGESİNİN DEĞİŞTİRİLMESİ VE YENİ YERLEŞİM BÖLGELERİNE TAŞINMASI ZORUNLUDUR. BU BÖLGELERDE, İLÇEMİZİN KUZEYİNDE BULUNAN ORMAN OLMAYAN HAZİNE ARAZİLERİDİR. BU ARAZİLER GEMLİK BELEDİYESİNE DEVREDİLMELİDİR. İLÇEMİZDE OTURAN İNSANLAR VE GELECEK KUŞAKLAR İÇİN YAPILMASI GEREKEN EN ÖNEMLİ SORUNDUR.</a:t>
            </a:r>
          </a:p>
          <a:p>
            <a:pPr algn="just"/>
            <a:endParaRPr lang="tr-TR" dirty="0"/>
          </a:p>
          <a:p>
            <a:pPr algn="just"/>
            <a:r>
              <a:rPr lang="tr-TR" dirty="0" smtClean="0"/>
              <a:t>ZAMAN İÇERİSİNDE GEMLİK’TE SANAYİNİN YOĞUNLAŞMASI VE BERABERİNDE HİZMETLER SEKTÖRÜNÜN HAREKETLENMESİ İLE YERLEŞME MEKANSAL OLARAK DA ÇEKİCİ HALE GELMİŞ VE 80’Lİ YILLARDAN SONRA YOĞUN ORANDA GÖÇ ALMIŞTIR.</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60648"/>
            <a:ext cx="3960440" cy="2736303"/>
          </a:xfrm>
          <a:prstGeom prst="rect">
            <a:avLst/>
          </a:prstGeom>
        </p:spPr>
      </p:pic>
    </p:spTree>
    <p:extLst>
      <p:ext uri="{BB962C8B-B14F-4D97-AF65-F5344CB8AC3E}">
        <p14:creationId xmlns:p14="http://schemas.microsoft.com/office/powerpoint/2010/main" val="24151164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50000">
              <a:schemeClr val="accent5">
                <a:lumMod val="20000"/>
                <a:lumOff val="8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6" name="Metin kutusu 5"/>
          <p:cNvSpPr txBox="1"/>
          <p:nvPr/>
        </p:nvSpPr>
        <p:spPr>
          <a:xfrm>
            <a:off x="21771" y="836712"/>
            <a:ext cx="9144000" cy="3970318"/>
          </a:xfrm>
          <a:prstGeom prst="rect">
            <a:avLst/>
          </a:prstGeom>
          <a:noFill/>
        </p:spPr>
        <p:txBody>
          <a:bodyPr wrap="square" rtlCol="0">
            <a:spAutoFit/>
          </a:bodyPr>
          <a:lstStyle/>
          <a:p>
            <a:pPr algn="just"/>
            <a:r>
              <a:rPr lang="tr-TR" dirty="0" smtClean="0">
                <a:solidFill>
                  <a:prstClr val="black"/>
                </a:solidFill>
              </a:rPr>
              <a:t>YERLEŞMEDE NÜFUSUN HIZLA ARTMASI SONUCU MEKANDA  HIZLA BÜYÜME OLMUŞTUR. GEMLİK’İN MERKEZİNDE ESKİ DOKU IZGARA SİSTEMİNDE OLUŞMUŞ BİR DOKUDUR. BÜYÜME İLE OLUŞAN KONUT TALEBİ BU DOKUNUN ÜZERİNE DEĞİŞİKLİK YAPILMADAN GERÇEKLEŞTİĞİ İÇİN GEMLİK’TE DAR YOLLAR VE BERABERİNDE DAR MEKANLAR ORTAYA ÇIKARMIŞTIR. BUGÜN GEMLİK’İN MERKEZİNDEKİ EN BÜYÜK SORUN YOLLARIN YETERSİZ OLUŞU VE KENTSEL MEKANLARIN ALGILANAMAMASIDIR.</a:t>
            </a:r>
          </a:p>
          <a:p>
            <a:pPr algn="just"/>
            <a:endParaRPr lang="tr-TR" dirty="0">
              <a:solidFill>
                <a:prstClr val="black"/>
              </a:solidFill>
            </a:endParaRPr>
          </a:p>
          <a:p>
            <a:pPr algn="just"/>
            <a:r>
              <a:rPr lang="tr-TR" dirty="0" smtClean="0">
                <a:solidFill>
                  <a:prstClr val="black"/>
                </a:solidFill>
              </a:rPr>
              <a:t>YAPILAN JEOLOJİK VE JEOTEKNİK RAPORLARIN ÖNGÖRÜLERİ DOĞRULTUSUNDA İMAR PLANLARI REVİZE EDİLEREK,  YENİ KENTSEL DÖNÜŞÜM ALANLARI OLUŞTURULMALIDIR.</a:t>
            </a:r>
          </a:p>
          <a:p>
            <a:pPr algn="just"/>
            <a:endParaRPr lang="tr-TR" dirty="0" smtClean="0">
              <a:solidFill>
                <a:prstClr val="black"/>
              </a:solidFill>
            </a:endParaRPr>
          </a:p>
          <a:p>
            <a:pPr algn="just"/>
            <a:r>
              <a:rPr lang="tr-TR" dirty="0" smtClean="0">
                <a:solidFill>
                  <a:prstClr val="black"/>
                </a:solidFill>
              </a:rPr>
              <a:t>TRAFİK SIKIŞIKLIĞI VE PARK SORUNUNUN ÇÖZÜMÜ İÇİN, ŞEHİR İÇİNE EN AZ 2 TANE KATLI OTOPARK YAPILMALIDIR.</a:t>
            </a:r>
          </a:p>
          <a:p>
            <a:pPr algn="just"/>
            <a:endParaRPr lang="tr-TR" dirty="0" smtClean="0">
              <a:solidFill>
                <a:prstClr val="black"/>
              </a:solidFill>
            </a:endParaRPr>
          </a:p>
          <a:p>
            <a:pPr algn="just"/>
            <a:endParaRPr lang="tr-TR" dirty="0" smtClean="0">
              <a:solidFill>
                <a:prstClr val="black"/>
              </a:solidFill>
            </a:endParaRPr>
          </a:p>
        </p:txBody>
      </p:sp>
    </p:spTree>
    <p:extLst>
      <p:ext uri="{BB962C8B-B14F-4D97-AF65-F5344CB8AC3E}">
        <p14:creationId xmlns:p14="http://schemas.microsoft.com/office/powerpoint/2010/main" val="8615049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 name="Metin kutusu 4"/>
          <p:cNvSpPr txBox="1"/>
          <p:nvPr/>
        </p:nvSpPr>
        <p:spPr>
          <a:xfrm>
            <a:off x="4139952" y="980728"/>
            <a:ext cx="4464496" cy="163121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5000" b="1" cap="all" dirty="0" smtClean="0">
                <a:ln w="0"/>
                <a:solidFill>
                  <a:schemeClr val="accent5">
                    <a:lumMod val="60000"/>
                    <a:lumOff val="40000"/>
                  </a:schemeClr>
                </a:solidFill>
                <a:effectLst>
                  <a:reflection blurRad="12700" stA="50000" endPos="50000" dist="5000" dir="5400000" sy="-100000" rotWithShape="0"/>
                </a:effectLst>
              </a:rPr>
              <a:t>KIRSAL MAHALLERİMİZ</a:t>
            </a:r>
            <a:endParaRPr lang="tr-TR" sz="5000" b="1" cap="all" dirty="0">
              <a:ln w="0"/>
              <a:solidFill>
                <a:schemeClr val="accent5">
                  <a:lumMod val="60000"/>
                  <a:lumOff val="40000"/>
                </a:schemeClr>
              </a:solidFill>
              <a:effectLst>
                <a:reflection blurRad="12700" stA="50000" endPos="50000" dist="5000" dir="5400000" sy="-100000" rotWithShape="0"/>
              </a:effectLst>
            </a:endParaRPr>
          </a:p>
        </p:txBody>
      </p:sp>
      <p:sp>
        <p:nvSpPr>
          <p:cNvPr id="6" name="Metin kutusu 5"/>
          <p:cNvSpPr txBox="1"/>
          <p:nvPr/>
        </p:nvSpPr>
        <p:spPr>
          <a:xfrm>
            <a:off x="8384" y="3140968"/>
            <a:ext cx="9135616" cy="2246769"/>
          </a:xfrm>
          <a:prstGeom prst="rect">
            <a:avLst/>
          </a:prstGeom>
          <a:noFill/>
        </p:spPr>
        <p:txBody>
          <a:bodyPr wrap="square" rtlCol="0">
            <a:spAutoFit/>
          </a:bodyPr>
          <a:lstStyle/>
          <a:p>
            <a:pPr algn="just"/>
            <a:r>
              <a:rPr lang="tr-TR" sz="2000" dirty="0" smtClean="0"/>
              <a:t>KIRSAL MAHALLERİMİZDE KOOPERATİFÇİLİĞİN GELİŞTİRİLMESİNİN SAĞLANMASI, GEMLİK ZEYTİNİNİN DEĞERLENDİRİLMESİ, HASTALIKLARLA MÜCADELENİN BİR BÜTÜN HALİNDE YAPILMASI, GELİR DÜZEYİ KIRSAL MAHALLERDE KIRSAL KALKINMA PROJELERİNİN UYGULANMASI, HAYVANCILIĞIN GELİŞTİRİLMESİ GEREKMEKTEDİR.</a:t>
            </a:r>
          </a:p>
          <a:p>
            <a:pPr algn="just"/>
            <a:endParaRPr lang="tr-TR" sz="2000" dirty="0"/>
          </a:p>
          <a:p>
            <a:pPr algn="just"/>
            <a:r>
              <a:rPr lang="tr-TR" sz="2000" dirty="0" smtClean="0"/>
              <a:t>KIRSAL MAHALLERİMİZDEKİ TURİSTİK ALANLAR DEĞERLENDİRİLMELİ, GELİR GETİRİCİ PROJELERLE DESTEKLEMELİDİR.</a:t>
            </a:r>
          </a:p>
        </p:txBody>
      </p:sp>
      <p:pic>
        <p:nvPicPr>
          <p:cNvPr id="1026" name="Picture 2" descr="C:\Users\Haberler\Brfingler\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139952"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629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berler\Eskiler\23 Nisan 2013\DSC084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295636" y="0"/>
            <a:ext cx="6552728" cy="3600986"/>
          </a:xfrm>
          <a:prstGeom prst="rect">
            <a:avLst/>
          </a:prstGeom>
          <a:noFill/>
        </p:spPr>
        <p:txBody>
          <a:bodyPr wrap="square" rtlCol="0">
            <a:spAutoFit/>
          </a:bodyPr>
          <a:lstStyle/>
          <a:p>
            <a:pPr algn="ctr"/>
            <a:r>
              <a:rPr lang="tr-TR" sz="7500" dirty="0" smtClean="0">
                <a:latin typeface="Brush Script MT" pitchFamily="66" charset="0"/>
              </a:rPr>
              <a:t>ARZ EDERIM.</a:t>
            </a:r>
          </a:p>
          <a:p>
            <a:endParaRPr lang="tr-TR" dirty="0"/>
          </a:p>
          <a:p>
            <a:endParaRPr lang="tr-TR" dirty="0" smtClean="0"/>
          </a:p>
          <a:p>
            <a:endParaRPr lang="tr-TR" dirty="0"/>
          </a:p>
          <a:p>
            <a:endParaRPr lang="tr-TR" dirty="0" smtClean="0"/>
          </a:p>
          <a:p>
            <a:endParaRPr lang="tr-TR" dirty="0"/>
          </a:p>
          <a:p>
            <a:endParaRPr lang="tr-TR" dirty="0" smtClean="0"/>
          </a:p>
          <a:p>
            <a:pPr algn="ctr"/>
            <a:r>
              <a:rPr lang="tr-TR" sz="4500" dirty="0" smtClean="0">
                <a:solidFill>
                  <a:schemeClr val="tx2"/>
                </a:solidFill>
                <a:latin typeface="Algerian" panose="04020705040A02060702" pitchFamily="82" charset="0"/>
              </a:rPr>
              <a:t>GEMLİK KAYMAKAMI</a:t>
            </a:r>
            <a:endParaRPr lang="tr-TR" sz="4500" dirty="0">
              <a:solidFill>
                <a:schemeClr val="tx2"/>
              </a:solidFill>
              <a:latin typeface="Algerian" panose="04020705040A02060702" pitchFamily="82" charset="0"/>
            </a:endParaRPr>
          </a:p>
        </p:txBody>
      </p:sp>
    </p:spTree>
    <p:extLst>
      <p:ext uri="{BB962C8B-B14F-4D97-AF65-F5344CB8AC3E}">
        <p14:creationId xmlns:p14="http://schemas.microsoft.com/office/powerpoint/2010/main" val="2300680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3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wheel(1)">
                                      <p:cBhvr>
                                        <p:cTn id="10"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EĞİTİM BİLGİLERİ</a:t>
            </a:r>
            <a:endParaRPr lang="tr-TR"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7991740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954935131"/>
              </p:ext>
            </p:extLst>
          </p:nvPr>
        </p:nvGraphicFramePr>
        <p:xfrm>
          <a:off x="1835696" y="3284984"/>
          <a:ext cx="6016972" cy="2520282"/>
        </p:xfrm>
        <a:graphic>
          <a:graphicData uri="http://schemas.openxmlformats.org/drawingml/2006/table">
            <a:tbl>
              <a:tblPr/>
              <a:tblGrid>
                <a:gridCol w="1648779"/>
                <a:gridCol w="1092048"/>
                <a:gridCol w="1605953"/>
                <a:gridCol w="1670192"/>
              </a:tblGrid>
              <a:tr h="413058">
                <a:tc>
                  <a:txBody>
                    <a:bodyPr/>
                    <a:lstStyle/>
                    <a:p>
                      <a:pPr algn="ctr" fontAlgn="ctr"/>
                      <a:r>
                        <a:rPr lang="tr-TR" sz="1000" b="1" i="0" u="none" strike="noStrike" dirty="0">
                          <a:solidFill>
                            <a:srgbClr val="000000"/>
                          </a:solidFill>
                          <a:effectLst/>
                          <a:latin typeface="Calibri"/>
                        </a:rPr>
                        <a:t>OKUL TİPİ</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a:rPr>
                        <a:t>OKUL SAYISI</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a:rPr>
                        <a:t>ÖĞRENCİ SAYISI</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Calibri"/>
                        </a:rPr>
                        <a:t>DERSLİK BAŞINA </a:t>
                      </a:r>
                      <a:br>
                        <a:rPr lang="tr-TR" sz="800" b="1" i="0" u="none" strike="noStrike">
                          <a:solidFill>
                            <a:srgbClr val="000000"/>
                          </a:solidFill>
                          <a:effectLst/>
                          <a:latin typeface="Calibri"/>
                        </a:rPr>
                      </a:br>
                      <a:r>
                        <a:rPr lang="tr-TR" sz="800" b="1" i="0" u="none" strike="noStrike">
                          <a:solidFill>
                            <a:srgbClr val="000000"/>
                          </a:solidFill>
                          <a:effectLst/>
                          <a:latin typeface="Calibri"/>
                        </a:rPr>
                        <a:t>DÜŞEN ÖĞRENCİ SAYISI</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09674">
                <a:tc>
                  <a:txBody>
                    <a:bodyPr/>
                    <a:lstStyle/>
                    <a:p>
                      <a:pPr algn="ctr" fontAlgn="b"/>
                      <a:r>
                        <a:rPr lang="tr-TR" sz="1100" b="1" i="0" u="none" strike="noStrike">
                          <a:solidFill>
                            <a:srgbClr val="000000"/>
                          </a:solidFill>
                          <a:effectLst/>
                          <a:latin typeface="Calibri"/>
                        </a:rPr>
                        <a:t>OKUL  ÖNCESİ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674">
                <a:tc>
                  <a:txBody>
                    <a:bodyPr/>
                    <a:lstStyle/>
                    <a:p>
                      <a:pPr algn="ctr" fontAlgn="b"/>
                      <a:r>
                        <a:rPr lang="tr-TR" sz="1100" b="0" i="1" u="none" strike="noStrike">
                          <a:solidFill>
                            <a:srgbClr val="000000"/>
                          </a:solidFill>
                          <a:effectLst/>
                          <a:latin typeface="Calibri"/>
                        </a:rPr>
                        <a:t>RESMİ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0" i="0" u="none" strike="noStrike">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0" i="0" u="none" strike="noStrike">
                          <a:solidFill>
                            <a:srgbClr val="000000"/>
                          </a:solidFill>
                          <a:effectLst/>
                          <a:latin typeface="Calibri"/>
                        </a:rPr>
                        <a:t>1.148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0" i="0" u="none" strike="noStrike">
                          <a:solidFill>
                            <a:srgbClr val="000000"/>
                          </a:solidFill>
                          <a:effectLst/>
                          <a:latin typeface="Calibri"/>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09674">
                <a:tc>
                  <a:txBody>
                    <a:bodyPr/>
                    <a:lstStyle/>
                    <a:p>
                      <a:pPr algn="ctr" fontAlgn="b"/>
                      <a:r>
                        <a:rPr lang="tr-TR" sz="1100" b="0" i="1" u="none" strike="noStrike">
                          <a:solidFill>
                            <a:srgbClr val="000000"/>
                          </a:solidFill>
                          <a:effectLst/>
                          <a:latin typeface="Calibri"/>
                        </a:rPr>
                        <a:t>ÖZEL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09674">
                <a:tc>
                  <a:txBody>
                    <a:bodyPr/>
                    <a:lstStyle/>
                    <a:p>
                      <a:pPr algn="ctr" fontAlgn="b"/>
                      <a:r>
                        <a:rPr lang="tr-TR" sz="1100" b="1" i="0" u="none" strike="noStrike">
                          <a:solidFill>
                            <a:srgbClr val="000000"/>
                          </a:solidFill>
                          <a:effectLst/>
                          <a:latin typeface="Calibri"/>
                        </a:rPr>
                        <a:t>İLKOKUL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5.864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674">
                <a:tc>
                  <a:txBody>
                    <a:bodyPr/>
                    <a:lstStyle/>
                    <a:p>
                      <a:pPr algn="ctr" fontAlgn="b"/>
                      <a:r>
                        <a:rPr lang="tr-TR" sz="1100" b="1" i="0" u="none" strike="noStrike">
                          <a:solidFill>
                            <a:srgbClr val="000000"/>
                          </a:solidFill>
                          <a:effectLst/>
                          <a:latin typeface="Calibri"/>
                        </a:rPr>
                        <a:t>ORTAOKUL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4.360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674">
                <a:tc>
                  <a:txBody>
                    <a:bodyPr/>
                    <a:lstStyle/>
                    <a:p>
                      <a:pPr algn="ctr" fontAlgn="b"/>
                      <a:r>
                        <a:rPr lang="tr-TR" sz="1100" b="1" i="0" u="none" strike="noStrike">
                          <a:solidFill>
                            <a:srgbClr val="000000"/>
                          </a:solidFill>
                          <a:effectLst/>
                          <a:latin typeface="Calibri"/>
                        </a:rPr>
                        <a:t>İHL ORTAOKULU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674">
                <a:tc>
                  <a:txBody>
                    <a:bodyPr/>
                    <a:lstStyle/>
                    <a:p>
                      <a:pPr algn="ctr" fontAlgn="b"/>
                      <a:r>
                        <a:rPr lang="tr-TR" sz="1100" b="1" i="0" u="none" strike="noStrike">
                          <a:solidFill>
                            <a:srgbClr val="000000"/>
                          </a:solidFill>
                          <a:effectLst/>
                          <a:latin typeface="Calibri"/>
                        </a:rPr>
                        <a:t>LİSE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674">
                <a:tc>
                  <a:txBody>
                    <a:bodyPr/>
                    <a:lstStyle/>
                    <a:p>
                      <a:pPr algn="ctr" fontAlgn="b"/>
                      <a:r>
                        <a:rPr lang="tr-TR" sz="1100" b="0" i="1" u="none" strike="noStrike">
                          <a:solidFill>
                            <a:srgbClr val="000000"/>
                          </a:solidFill>
                          <a:effectLst/>
                          <a:latin typeface="Calibri"/>
                        </a:rPr>
                        <a:t>RESMİ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100" b="0" i="0" u="none" strike="noStrike">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0" i="0" u="none" strike="noStrike">
                          <a:solidFill>
                            <a:srgbClr val="000000"/>
                          </a:solidFill>
                          <a:effectLst/>
                          <a:latin typeface="Calibri"/>
                        </a:rPr>
                        <a:t>5.567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0" i="0" u="none" strike="noStrike">
                          <a:solidFill>
                            <a:srgbClr val="000000"/>
                          </a:solidFill>
                          <a:effectLst/>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09674">
                <a:tc>
                  <a:txBody>
                    <a:bodyPr/>
                    <a:lstStyle/>
                    <a:p>
                      <a:pPr algn="ctr" fontAlgn="b"/>
                      <a:r>
                        <a:rPr lang="tr-TR" sz="1100" b="0" i="1" u="none" strike="noStrike">
                          <a:solidFill>
                            <a:srgbClr val="000000"/>
                          </a:solidFill>
                          <a:effectLst/>
                          <a:latin typeface="Calibri"/>
                        </a:rPr>
                        <a:t>ÖZEL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0158">
                <a:tc>
                  <a:txBody>
                    <a:bodyPr/>
                    <a:lstStyle/>
                    <a:p>
                      <a:pPr algn="ctr" fontAlgn="b"/>
                      <a:r>
                        <a:rPr lang="tr-TR" sz="1200" b="1" i="0" u="none" strike="noStrike">
                          <a:solidFill>
                            <a:srgbClr val="000000"/>
                          </a:solidFill>
                          <a:effectLst/>
                          <a:latin typeface="Calibri"/>
                        </a:rPr>
                        <a:t>TOPLAM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solidFill>
                            <a:srgbClr val="000000"/>
                          </a:solidFill>
                          <a:effectLst/>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effectLst/>
                          <a:latin typeface="Calibri"/>
                        </a:rPr>
                        <a:t>18.503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Grafik 4"/>
          <p:cNvGraphicFramePr>
            <a:graphicFrameLocks/>
          </p:cNvGraphicFramePr>
          <p:nvPr>
            <p:extLst>
              <p:ext uri="{D42A27DB-BD31-4B8C-83A1-F6EECF244321}">
                <p14:modId xmlns:p14="http://schemas.microsoft.com/office/powerpoint/2010/main" val="1696927924"/>
              </p:ext>
            </p:extLst>
          </p:nvPr>
        </p:nvGraphicFramePr>
        <p:xfrm>
          <a:off x="1763688" y="188640"/>
          <a:ext cx="6120680" cy="3338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063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962" y="219452"/>
            <a:ext cx="2857500" cy="1962150"/>
          </a:xfrm>
          <a:prstGeom prst="rect">
            <a:avLst/>
          </a:prstGeom>
        </p:spPr>
      </p:pic>
      <p:sp>
        <p:nvSpPr>
          <p:cNvPr id="4" name="Metin kutusu 3"/>
          <p:cNvSpPr txBox="1"/>
          <p:nvPr/>
        </p:nvSpPr>
        <p:spPr>
          <a:xfrm>
            <a:off x="3491880" y="692696"/>
            <a:ext cx="5256584" cy="1015663"/>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ULUDAĞ ÜNİVERSİTESİ ASIM KOCABIYIK YERLEŞKESİ</a:t>
            </a:r>
          </a:p>
        </p:txBody>
      </p:sp>
      <p:graphicFrame>
        <p:nvGraphicFramePr>
          <p:cNvPr id="3" name="Tablo 2"/>
          <p:cNvGraphicFramePr>
            <a:graphicFrameLocks noGrp="1"/>
          </p:cNvGraphicFramePr>
          <p:nvPr>
            <p:extLst>
              <p:ext uri="{D42A27DB-BD31-4B8C-83A1-F6EECF244321}">
                <p14:modId xmlns:p14="http://schemas.microsoft.com/office/powerpoint/2010/main" val="1851464631"/>
              </p:ext>
            </p:extLst>
          </p:nvPr>
        </p:nvGraphicFramePr>
        <p:xfrm>
          <a:off x="971600" y="4941168"/>
          <a:ext cx="7488833" cy="1368152"/>
        </p:xfrm>
        <a:graphic>
          <a:graphicData uri="http://schemas.openxmlformats.org/drawingml/2006/table">
            <a:tbl>
              <a:tblPr/>
              <a:tblGrid>
                <a:gridCol w="1269352"/>
                <a:gridCol w="770555"/>
                <a:gridCol w="660476"/>
                <a:gridCol w="660476"/>
                <a:gridCol w="660476"/>
                <a:gridCol w="660476"/>
                <a:gridCol w="908154"/>
                <a:gridCol w="1238392"/>
                <a:gridCol w="660476"/>
              </a:tblGrid>
              <a:tr h="812764">
                <a:tc>
                  <a:txBody>
                    <a:bodyPr/>
                    <a:lstStyle/>
                    <a:p>
                      <a:pPr algn="ctr" fontAlgn="ctr"/>
                      <a:r>
                        <a:rPr lang="tr-TR" sz="1100" b="1" i="0" u="none" strike="noStrike">
                          <a:solidFill>
                            <a:srgbClr val="000000"/>
                          </a:solidFill>
                          <a:effectLst/>
                          <a:latin typeface="Calibri"/>
                        </a:rPr>
                        <a:t>BÖLÜM ADI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HUKUK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DIŞ TİCARET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BAHÇE TARIMI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DENİZ VE LİMAN İŞL.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GIDA TEKNOLOJİLERİ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HARİTA VE KADASTRO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BİLGİSAYAR PROGRAMCILIĞI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000000"/>
                          </a:solidFill>
                          <a:effectLst/>
                          <a:latin typeface="Calibri"/>
                        </a:rPr>
                        <a:t>MAKİNE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921">
                <a:tc>
                  <a:txBody>
                    <a:bodyPr/>
                    <a:lstStyle/>
                    <a:p>
                      <a:pPr algn="ctr" fontAlgn="ctr"/>
                      <a:r>
                        <a:rPr lang="tr-TR" sz="1100" b="1" i="0" u="none" strike="noStrike">
                          <a:solidFill>
                            <a:srgbClr val="000000"/>
                          </a:solidFill>
                          <a:effectLst/>
                          <a:latin typeface="Calibri"/>
                        </a:rPr>
                        <a:t>ÖĞRENCİ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a:rPr>
                        <a:t>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467">
                <a:tc>
                  <a:txBody>
                    <a:bodyPr/>
                    <a:lstStyle/>
                    <a:p>
                      <a:pPr algn="ctr" fontAlgn="b"/>
                      <a:r>
                        <a:rPr lang="tr-TR" sz="1200" b="1" i="0" u="none" strike="noStrike">
                          <a:solidFill>
                            <a:srgbClr val="000000"/>
                          </a:solidFill>
                          <a:effectLst/>
                          <a:latin typeface="Calibri"/>
                        </a:rPr>
                        <a:t>TOPLAM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b"/>
                      <a:r>
                        <a:rPr lang="tr-TR" sz="1200" b="1" i="0" u="none" strike="noStrike" dirty="0">
                          <a:solidFill>
                            <a:srgbClr val="000000"/>
                          </a:solidFill>
                          <a:effectLst/>
                          <a:latin typeface="Calibri"/>
                        </a:rPr>
                        <a:t>2.030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graphicFrame>
        <p:nvGraphicFramePr>
          <p:cNvPr id="7" name="Grafik 6"/>
          <p:cNvGraphicFramePr>
            <a:graphicFrameLocks/>
          </p:cNvGraphicFramePr>
          <p:nvPr/>
        </p:nvGraphicFramePr>
        <p:xfrm>
          <a:off x="1309687" y="1612105"/>
          <a:ext cx="6524626" cy="36337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7699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457200" y="-99392"/>
            <a:ext cx="8229600" cy="1143000"/>
          </a:xfrm>
        </p:spPr>
        <p:txBody>
          <a:bodyPr>
            <a:normAutofit/>
          </a:bodyPr>
          <a:lstStyle/>
          <a:p>
            <a:r>
              <a:rPr lang="tr-T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SAĞLIK BİLGİLERİ</a:t>
            </a:r>
            <a:endParaRPr lang="tr-TR"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54538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7755</TotalTime>
  <Words>1662</Words>
  <Application>Microsoft Office PowerPoint</Application>
  <PresentationFormat>Ekran Gösterisi (4:3)</PresentationFormat>
  <Paragraphs>282</Paragraphs>
  <Slides>55</Slides>
  <Notes>0</Notes>
  <HiddenSlides>0</HiddenSlides>
  <MMClips>0</MMClips>
  <ScaleCrop>false</ScaleCrop>
  <HeadingPairs>
    <vt:vector size="6" baseType="variant">
      <vt:variant>
        <vt:lpstr>Tema</vt:lpstr>
      </vt:variant>
      <vt:variant>
        <vt:i4>4</vt:i4>
      </vt:variant>
      <vt:variant>
        <vt:lpstr>Katıştırılmış OLE Hizmet Programları</vt:lpstr>
      </vt:variant>
      <vt:variant>
        <vt:i4>1</vt:i4>
      </vt:variant>
      <vt:variant>
        <vt:lpstr>Slayt Başlıkları</vt:lpstr>
      </vt:variant>
      <vt:variant>
        <vt:i4>55</vt:i4>
      </vt:variant>
    </vt:vector>
  </HeadingPairs>
  <TitlesOfParts>
    <vt:vector size="60" baseType="lpstr">
      <vt:lpstr>Ofis Teması</vt:lpstr>
      <vt:lpstr>1_Ofis Teması</vt:lpstr>
      <vt:lpstr>2_Ofis Teması</vt:lpstr>
      <vt:lpstr>3_Ofis Teması</vt:lpstr>
      <vt:lpstr>Çalışma Sayfası</vt:lpstr>
      <vt:lpstr>PowerPoint Sunusu</vt:lpstr>
      <vt:lpstr>PowerPoint Sunusu</vt:lpstr>
      <vt:lpstr>GEMLİK</vt:lpstr>
      <vt:lpstr>PowerPoint Sunusu</vt:lpstr>
      <vt:lpstr>GENEL BİLGİLER</vt:lpstr>
      <vt:lpstr>EĞİTİM BİLGİLERİ</vt:lpstr>
      <vt:lpstr>PowerPoint Sunusu</vt:lpstr>
      <vt:lpstr>PowerPoint Sunusu</vt:lpstr>
      <vt:lpstr>SAĞLIK BİLGİLERİ</vt:lpstr>
      <vt:lpstr>PowerPoint Sunusu</vt:lpstr>
      <vt:lpstr>TARIM</vt:lpstr>
      <vt:lpstr>PowerPoint Sunusu</vt:lpstr>
      <vt:lpstr>PowerPoint Sunusu</vt:lpstr>
      <vt:lpstr>PowerPoint Sunusu</vt:lpstr>
      <vt:lpstr>PowerPoint Sunusu</vt:lpstr>
      <vt:lpstr>SANAYİ VE EKONOMİ</vt:lpstr>
      <vt:lpstr>PowerPoint Sunusu</vt:lpstr>
      <vt:lpstr>PowerPoint Sunusu</vt:lpstr>
      <vt:lpstr>PowerPoint Sunusu</vt:lpstr>
      <vt:lpstr>LİMAN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YAZI İŞLERİ</dc:creator>
  <cp:lastModifiedBy>st</cp:lastModifiedBy>
  <cp:revision>355</cp:revision>
  <cp:lastPrinted>2016-12-12T13:13:38Z</cp:lastPrinted>
  <dcterms:created xsi:type="dcterms:W3CDTF">2012-03-07T14:02:19Z</dcterms:created>
  <dcterms:modified xsi:type="dcterms:W3CDTF">2016-12-12T13:13:42Z</dcterms:modified>
</cp:coreProperties>
</file>